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71" r:id="rId3"/>
    <p:sldId id="272" r:id="rId4"/>
    <p:sldId id="273" r:id="rId5"/>
    <p:sldId id="274" r:id="rId6"/>
    <p:sldId id="275" r:id="rId7"/>
    <p:sldId id="276" r:id="rId8"/>
    <p:sldId id="277" r:id="rId9"/>
    <p:sldId id="278" r:id="rId10"/>
    <p:sldId id="279" r:id="rId11"/>
    <p:sldId id="280" r:id="rId12"/>
    <p:sldId id="318" r:id="rId13"/>
    <p:sldId id="314" r:id="rId14"/>
    <p:sldId id="315" r:id="rId15"/>
    <p:sldId id="282" r:id="rId16"/>
    <p:sldId id="283" r:id="rId17"/>
    <p:sldId id="317" r:id="rId18"/>
    <p:sldId id="284" r:id="rId19"/>
    <p:sldId id="285" r:id="rId20"/>
    <p:sldId id="319" r:id="rId21"/>
    <p:sldId id="320" r:id="rId22"/>
    <p:sldId id="288" r:id="rId23"/>
    <p:sldId id="289" r:id="rId24"/>
    <p:sldId id="290" r:id="rId25"/>
    <p:sldId id="291" r:id="rId26"/>
    <p:sldId id="292" r:id="rId27"/>
    <p:sldId id="293" r:id="rId28"/>
    <p:sldId id="294" r:id="rId29"/>
    <p:sldId id="295" r:id="rId30"/>
    <p:sldId id="296"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6957" autoAdjust="0"/>
  </p:normalViewPr>
  <p:slideViewPr>
    <p:cSldViewPr>
      <p:cViewPr>
        <p:scale>
          <a:sx n="73" d="100"/>
          <a:sy n="73" d="100"/>
        </p:scale>
        <p:origin x="-1242" y="21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69C281-4313-42DE-A782-92DDBAF003A8}" type="datetimeFigureOut">
              <a:rPr lang="en-US" smtClean="0"/>
              <a:pPr/>
              <a:t>10/27/2020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9729BF-59F0-4CDA-B310-16AF8D24F686}"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Promoter_(genetics)" TargetMode="External"/><Relationship Id="rId3" Type="http://schemas.openxmlformats.org/officeDocument/2006/relationships/hyperlink" Target="https://en.wikipedia.org/wiki/ParABS_system" TargetMode="External"/><Relationship Id="rId7" Type="http://schemas.openxmlformats.org/officeDocument/2006/relationships/hyperlink" Target="https://en.wikipedia.org/wiki/Blue_white_screen"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LacZ" TargetMode="External"/><Relationship Id="rId5" Type="http://schemas.openxmlformats.org/officeDocument/2006/relationships/hyperlink" Target="https://en.wikipedia.org/wiki/Antibiotic_resistance" TargetMode="External"/><Relationship Id="rId4" Type="http://schemas.openxmlformats.org/officeDocument/2006/relationships/hyperlink" Target="https://en.wikipedia.org/wiki/Selectable_marker"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Yeast_artificial_chromosome"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en.wikipedia.org/wiki/Bacterial_artificial_chromosome" TargetMode="External"/><Relationship Id="rId4" Type="http://schemas.openxmlformats.org/officeDocument/2006/relationships/hyperlink" Target="https://en.wikipedia.org/wiki/Human_Genome_Projec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ncbi.nlm.nih.gov/books/n/mcb/A7315/def-item/A7861/" TargetMode="External"/><Relationship Id="rId3" Type="http://schemas.openxmlformats.org/officeDocument/2006/relationships/hyperlink" Target="https://www.ncbi.nlm.nih.gov/books/n/mcb/A7315/def-item/A7583/" TargetMode="External"/><Relationship Id="rId7" Type="http://schemas.openxmlformats.org/officeDocument/2006/relationships/hyperlink" Target="https://www.ncbi.nlm.nih.gov/books/n/mcb/A7315/def-item/A7691/"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ncbi.nlm.nih.gov/books/n/mcb/A7315/def-item/A7525/" TargetMode="External"/><Relationship Id="rId5" Type="http://schemas.openxmlformats.org/officeDocument/2006/relationships/hyperlink" Target="https://www.ncbi.nlm.nih.gov/books/n/mcb/A7315/def-item/A7667/" TargetMode="External"/><Relationship Id="rId4" Type="http://schemas.openxmlformats.org/officeDocument/2006/relationships/hyperlink" Target="https://www.ncbi.nlm.nih.gov/books/n/mcb/A7315/def-item/A745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56AE76-8FE1-44AC-980D-D17848C5BBD6}"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021F460-6078-41F6-8067-CA9A9D995BD8}" type="slidenum">
              <a:rPr lang="en-US" altLang="it-IT" sz="1200" smtClean="0"/>
              <a:pPr eaLnBrk="1" hangingPunct="1"/>
              <a:t>28</a:t>
            </a:fld>
            <a:endParaRPr lang="en-US" altLang="it-IT" sz="1200"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endParaRPr lang="it-IT" altLang="it-IT" smtClean="0">
              <a:latin typeface="Times New Roman" pitchFamily="18" charset="0"/>
            </a:endParaRPr>
          </a:p>
        </p:txBody>
      </p:sp>
    </p:spTree>
    <p:extLst>
      <p:ext uri="{BB962C8B-B14F-4D97-AF65-F5344CB8AC3E}">
        <p14:creationId xmlns="" xmlns:p14="http://schemas.microsoft.com/office/powerpoint/2010/main" val="3563112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0915E74-3DF1-4D0E-99D3-4EAF8CDC19AB}" type="slidenum">
              <a:rPr lang="en-US" altLang="it-IT" sz="1200" smtClean="0"/>
              <a:pPr eaLnBrk="1" hangingPunct="1"/>
              <a:t>32</a:t>
            </a:fld>
            <a:endParaRPr lang="en-US" altLang="it-IT" sz="1200"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r>
              <a:rPr lang="en-US" dirty="0" smtClean="0"/>
              <a:t>The F factor plasmid has the ability to continue to function even when integrated into a complete bacterial chromosome.</a:t>
            </a:r>
          </a:p>
          <a:p>
            <a:r>
              <a:rPr lang="en-US" dirty="0" smtClean="0"/>
              <a:t> Highly modified F plasmids have been generated that are capable of cloning very large inserts of up to 300 kb. </a:t>
            </a:r>
          </a:p>
          <a:p>
            <a:r>
              <a:rPr lang="en-US" dirty="0" smtClean="0"/>
              <a:t>One  feature is the incorporation of cut sites for restriction </a:t>
            </a:r>
            <a:r>
              <a:rPr lang="en-US" dirty="0" err="1" smtClean="0"/>
              <a:t>endonucleases</a:t>
            </a:r>
            <a:r>
              <a:rPr lang="en-US" dirty="0" smtClean="0"/>
              <a:t> with eight base cut sites. </a:t>
            </a:r>
          </a:p>
          <a:p>
            <a:r>
              <a:rPr lang="en-US" dirty="0" smtClean="0"/>
              <a:t>Such </a:t>
            </a:r>
            <a:r>
              <a:rPr lang="en-US" dirty="0" err="1" smtClean="0"/>
              <a:t>endonucleases</a:t>
            </a:r>
            <a:r>
              <a:rPr lang="en-US" dirty="0" smtClean="0"/>
              <a:t> cut DNA less frequently and thus generate larger fragments for cloning. </a:t>
            </a:r>
          </a:p>
          <a:p>
            <a:r>
              <a:rPr lang="en-US" dirty="0" smtClean="0"/>
              <a:t>Bacterial artificial chromosomes are sometimes introduced into their host cells by </a:t>
            </a:r>
            <a:r>
              <a:rPr lang="en-US" dirty="0" err="1" smtClean="0"/>
              <a:t>electroporation</a:t>
            </a:r>
            <a:r>
              <a:rPr lang="en-US" dirty="0" smtClean="0"/>
              <a:t>, which consists of a brief treatment with high voltage electric current that momentarily disrupts the cell membranes and facilitates entry of large DNA molecules. </a:t>
            </a:r>
          </a:p>
          <a:p>
            <a:r>
              <a:rPr lang="en-US" dirty="0" smtClean="0"/>
              <a:t>Once in the cell, the BAC replicate like F plasmids. </a:t>
            </a:r>
          </a:p>
          <a:p>
            <a:endParaRPr lang="it-IT" altLang="it-IT" dirty="0" smtClean="0">
              <a:latin typeface="Times New Roman" pitchFamily="18" charset="0"/>
            </a:endParaRPr>
          </a:p>
        </p:txBody>
      </p:sp>
    </p:spTree>
    <p:extLst>
      <p:ext uri="{BB962C8B-B14F-4D97-AF65-F5344CB8AC3E}">
        <p14:creationId xmlns="" xmlns:p14="http://schemas.microsoft.com/office/powerpoint/2010/main" val="336324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29745BF-CF50-427D-8D85-D02362C0F2D0}" type="slidenum">
              <a:rPr lang="en-US" altLang="it-IT" sz="1200" smtClean="0"/>
              <a:pPr eaLnBrk="1" hangingPunct="1"/>
              <a:t>33</a:t>
            </a:fld>
            <a:endParaRPr lang="en-US" altLang="it-IT" sz="1200"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r>
              <a:rPr lang="en-IN" i="1" dirty="0" err="1" smtClean="0"/>
              <a:t>repE</a:t>
            </a:r>
            <a:r>
              <a:rPr lang="en-IN" i="1" dirty="0" smtClean="0"/>
              <a:t> </a:t>
            </a:r>
            <a:r>
              <a:rPr lang="en-IN" dirty="0" smtClean="0"/>
              <a:t>for plasmid replication and regulation of copy </a:t>
            </a:r>
            <a:r>
              <a:rPr lang="en-IN" dirty="0" err="1" smtClean="0"/>
              <a:t>number.</a:t>
            </a:r>
            <a:r>
              <a:rPr lang="en-IN" sz="1200" i="1" u="none" strike="noStrike" kern="1200" dirty="0" err="1" smtClean="0">
                <a:solidFill>
                  <a:schemeClr val="tx1"/>
                </a:solidFill>
                <a:latin typeface="+mn-lt"/>
                <a:ea typeface="+mn-ea"/>
                <a:cs typeface="+mn-cs"/>
                <a:hlinkClick r:id="rId3" tooltip="ParABS system"/>
              </a:rPr>
              <a:t>parA</a:t>
            </a:r>
            <a:r>
              <a:rPr lang="en-IN" i="1" dirty="0" smtClean="0"/>
              <a:t> and </a:t>
            </a:r>
            <a:r>
              <a:rPr lang="en-IN" sz="1200" i="1" u="none" strike="noStrike" kern="1200" dirty="0" err="1" smtClean="0">
                <a:solidFill>
                  <a:schemeClr val="tx1"/>
                </a:solidFill>
                <a:latin typeface="+mn-lt"/>
                <a:ea typeface="+mn-ea"/>
                <a:cs typeface="+mn-cs"/>
                <a:hlinkClick r:id="rId3" tooltip="ParABS system"/>
              </a:rPr>
              <a:t>parB</a:t>
            </a:r>
            <a:r>
              <a:rPr lang="en-IN" sz="1200" i="1" u="none" strike="noStrike" kern="1200" dirty="0" smtClean="0">
                <a:solidFill>
                  <a:schemeClr val="tx1"/>
                </a:solidFill>
                <a:latin typeface="+mn-lt"/>
                <a:ea typeface="+mn-ea"/>
                <a:cs typeface="+mn-cs"/>
              </a:rPr>
              <a:t> </a:t>
            </a:r>
            <a:r>
              <a:rPr lang="en-IN" dirty="0" smtClean="0"/>
              <a:t>for partitioning F plasmid DNA to daughter cells during division and ensures stable maintenance of the BAC.A </a:t>
            </a:r>
            <a:r>
              <a:rPr lang="en-IN" sz="1200" u="none" strike="noStrike" kern="1200" dirty="0" smtClean="0">
                <a:solidFill>
                  <a:schemeClr val="tx1"/>
                </a:solidFill>
                <a:latin typeface="+mn-lt"/>
                <a:ea typeface="+mn-ea"/>
                <a:cs typeface="+mn-cs"/>
                <a:hlinkClick r:id="rId4" tooltip="Selectable marker"/>
              </a:rPr>
              <a:t>selectable </a:t>
            </a:r>
            <a:r>
              <a:rPr lang="en-IN" sz="1200" u="none" strike="noStrike" kern="1200" dirty="0" err="1" smtClean="0">
                <a:solidFill>
                  <a:schemeClr val="tx1"/>
                </a:solidFill>
                <a:latin typeface="+mn-lt"/>
                <a:ea typeface="+mn-ea"/>
                <a:cs typeface="+mn-cs"/>
                <a:hlinkClick r:id="rId4" tooltip="Selectable marker"/>
              </a:rPr>
              <a:t>marker</a:t>
            </a:r>
            <a:r>
              <a:rPr lang="en-IN" dirty="0" err="1" smtClean="0"/>
              <a:t>for</a:t>
            </a:r>
            <a:r>
              <a:rPr lang="en-IN" dirty="0" smtClean="0"/>
              <a:t> </a:t>
            </a:r>
            <a:r>
              <a:rPr lang="en-IN" sz="1200" u="none" strike="noStrike" kern="1200" dirty="0" smtClean="0">
                <a:solidFill>
                  <a:schemeClr val="tx1"/>
                </a:solidFill>
                <a:latin typeface="+mn-lt"/>
                <a:ea typeface="+mn-ea"/>
                <a:cs typeface="+mn-cs"/>
                <a:hlinkClick r:id="rId5" tooltip="Antibiotic resistance"/>
              </a:rPr>
              <a:t>antibiotic resistance</a:t>
            </a:r>
            <a:r>
              <a:rPr lang="en-IN" dirty="0" smtClean="0"/>
              <a:t>; some BACs also have </a:t>
            </a:r>
            <a:r>
              <a:rPr lang="en-IN" sz="1200" u="none" strike="noStrike" kern="1200" dirty="0" err="1" smtClean="0">
                <a:solidFill>
                  <a:schemeClr val="tx1"/>
                </a:solidFill>
                <a:latin typeface="+mn-lt"/>
                <a:ea typeface="+mn-ea"/>
                <a:cs typeface="+mn-cs"/>
                <a:hlinkClick r:id="rId6" tooltip="LacZ"/>
              </a:rPr>
              <a:t>lacZ</a:t>
            </a:r>
            <a:r>
              <a:rPr lang="en-IN" dirty="0" smtClean="0"/>
              <a:t> at the cloning site for </a:t>
            </a:r>
            <a:r>
              <a:rPr lang="en-IN" sz="1200" u="none" strike="noStrike" kern="1200" dirty="0" smtClean="0">
                <a:solidFill>
                  <a:schemeClr val="tx1"/>
                </a:solidFill>
                <a:latin typeface="+mn-lt"/>
                <a:ea typeface="+mn-ea"/>
                <a:cs typeface="+mn-cs"/>
                <a:hlinkClick r:id="rId7" tooltip="Blue white screen"/>
              </a:rPr>
              <a:t>blue/white selection</a:t>
            </a:r>
            <a:r>
              <a:rPr lang="en-IN" dirty="0" smtClean="0"/>
              <a:t>.</a:t>
            </a:r>
            <a:r>
              <a:rPr lang="en-IN" i="1" dirty="0" smtClean="0"/>
              <a:t>T7 &amp; Sp6</a:t>
            </a:r>
            <a:r>
              <a:rPr lang="en-IN" sz="1200" u="none" strike="noStrike" kern="1200" dirty="0" smtClean="0">
                <a:solidFill>
                  <a:schemeClr val="tx1"/>
                </a:solidFill>
                <a:latin typeface="+mn-lt"/>
                <a:ea typeface="+mn-ea"/>
                <a:cs typeface="+mn-cs"/>
                <a:hlinkClick r:id="rId8" tooltip="Promoter (genetics)"/>
              </a:rPr>
              <a:t>phage promoters</a:t>
            </a:r>
            <a:r>
              <a:rPr lang="en-IN" dirty="0" smtClean="0"/>
              <a:t> for transcription of inserted genes.</a:t>
            </a:r>
            <a:endParaRPr lang="it-IT" dirty="0" smtClean="0"/>
          </a:p>
          <a:p>
            <a:endParaRPr lang="it-IT" altLang="it-IT" dirty="0" smtClean="0">
              <a:latin typeface="Times New Roman" pitchFamily="18" charset="0"/>
            </a:endParaRPr>
          </a:p>
          <a:p>
            <a:r>
              <a:rPr lang="en-IN" dirty="0" smtClean="0"/>
              <a:t>The original BAC vector, pBAC108L, is based on a mini-F plasmid, pMBO131 which encodes genes essential for self-replication and regulates its copy number inside a cell. The unidirectional self-replicating genes are </a:t>
            </a:r>
            <a:r>
              <a:rPr lang="en-IN" dirty="0" err="1" smtClean="0"/>
              <a:t>oriS</a:t>
            </a:r>
            <a:r>
              <a:rPr lang="en-IN" dirty="0" smtClean="0"/>
              <a:t> and </a:t>
            </a:r>
            <a:r>
              <a:rPr lang="en-IN" dirty="0" err="1" smtClean="0"/>
              <a:t>repE</a:t>
            </a:r>
            <a:r>
              <a:rPr lang="en-IN" dirty="0" smtClean="0"/>
              <a:t> while </a:t>
            </a:r>
            <a:r>
              <a:rPr lang="en-IN" dirty="0" err="1" smtClean="0"/>
              <a:t>parA</a:t>
            </a:r>
            <a:r>
              <a:rPr lang="en-IN" dirty="0" smtClean="0"/>
              <a:t> and </a:t>
            </a:r>
            <a:r>
              <a:rPr lang="en-IN" dirty="0" err="1" smtClean="0"/>
              <a:t>parB</a:t>
            </a:r>
            <a:r>
              <a:rPr lang="en-IN" dirty="0" smtClean="0"/>
              <a:t> maintain copy number to one or two for each E. coli genome. Added to the vector were multiple cloning sites flanked by “universal promoters” T7 and SP6, all flanked by GC-rich restriction enzyme sites for insert excision. </a:t>
            </a:r>
            <a:r>
              <a:rPr lang="en-IN" dirty="0" err="1" smtClean="0"/>
              <a:t>cosN</a:t>
            </a:r>
            <a:r>
              <a:rPr lang="en-IN" dirty="0" smtClean="0"/>
              <a:t> and </a:t>
            </a:r>
            <a:r>
              <a:rPr lang="en-IN" dirty="0" err="1" smtClean="0"/>
              <a:t>loxP</a:t>
            </a:r>
            <a:r>
              <a:rPr lang="en-IN" dirty="0" smtClean="0"/>
              <a:t> sites were cloned in (by </a:t>
            </a:r>
            <a:r>
              <a:rPr lang="en-IN" dirty="0" err="1" smtClean="0"/>
              <a:t>bacteriophage</a:t>
            </a:r>
            <a:r>
              <a:rPr lang="en-IN" dirty="0" smtClean="0"/>
              <a:t> l </a:t>
            </a:r>
            <a:r>
              <a:rPr lang="en-IN" dirty="0" err="1" smtClean="0"/>
              <a:t>terminase</a:t>
            </a:r>
            <a:r>
              <a:rPr lang="en-IN" dirty="0" smtClean="0"/>
              <a:t> and P1 </a:t>
            </a:r>
            <a:r>
              <a:rPr lang="en-IN" dirty="0" err="1" smtClean="0"/>
              <a:t>Cre</a:t>
            </a:r>
            <a:r>
              <a:rPr lang="en-IN" dirty="0" smtClean="0"/>
              <a:t> </a:t>
            </a:r>
            <a:r>
              <a:rPr lang="en-IN" dirty="0" err="1" smtClean="0"/>
              <a:t>recombinase</a:t>
            </a:r>
            <a:r>
              <a:rPr lang="en-IN" dirty="0" smtClean="0"/>
              <a:t>, respectively) to permit linearization of the plasmid for convenient restriction mapping. Additionally, there is a </a:t>
            </a:r>
            <a:r>
              <a:rPr lang="en-IN" dirty="0" err="1" smtClean="0"/>
              <a:t>chloramphenicol</a:t>
            </a:r>
            <a:r>
              <a:rPr lang="en-IN" dirty="0" smtClean="0"/>
              <a:t> resistance gene for negative selection of non-transformed bacteria. </a:t>
            </a:r>
          </a:p>
          <a:p>
            <a:endParaRPr lang="en-IN" sz="1200" b="0" i="0" kern="1200" dirty="0" smtClean="0">
              <a:solidFill>
                <a:schemeClr val="tx1"/>
              </a:solidFill>
              <a:latin typeface="+mn-lt"/>
              <a:ea typeface="+mn-ea"/>
              <a:cs typeface="+mn-cs"/>
            </a:endParaRPr>
          </a:p>
          <a:p>
            <a:r>
              <a:rPr lang="en-IN" sz="1200" b="0" i="0" kern="1200" dirty="0" smtClean="0">
                <a:solidFill>
                  <a:schemeClr val="tx1"/>
                </a:solidFill>
                <a:latin typeface="+mn-lt"/>
                <a:ea typeface="+mn-ea"/>
                <a:cs typeface="+mn-cs"/>
              </a:rPr>
              <a:t>A direct method of labelling BAC clones by </a:t>
            </a:r>
            <a:r>
              <a:rPr lang="en-IN" sz="1200" b="0" i="0" kern="1200" dirty="0" err="1" smtClean="0">
                <a:solidFill>
                  <a:schemeClr val="tx1"/>
                </a:solidFill>
                <a:latin typeface="+mn-lt"/>
                <a:ea typeface="+mn-ea"/>
                <a:cs typeface="+mn-cs"/>
              </a:rPr>
              <a:t>linearising</a:t>
            </a:r>
            <a:r>
              <a:rPr lang="en-IN" sz="1200" b="0" i="0" kern="1200" dirty="0" smtClean="0">
                <a:solidFill>
                  <a:schemeClr val="tx1"/>
                </a:solidFill>
                <a:latin typeface="+mn-lt"/>
                <a:ea typeface="+mn-ea"/>
                <a:cs typeface="+mn-cs"/>
              </a:rPr>
              <a:t> with </a:t>
            </a:r>
            <a:r>
              <a:rPr lang="en-IN" sz="1200" b="0" i="0" kern="1200" dirty="0" err="1" smtClean="0">
                <a:solidFill>
                  <a:schemeClr val="tx1"/>
                </a:solidFill>
                <a:latin typeface="+mn-lt"/>
                <a:ea typeface="+mn-ea"/>
                <a:cs typeface="+mn-cs"/>
              </a:rPr>
              <a:t>Cre</a:t>
            </a:r>
            <a:r>
              <a:rPr lang="en-IN" sz="1200" b="0" i="0" kern="1200" dirty="0" smtClean="0">
                <a:solidFill>
                  <a:schemeClr val="tx1"/>
                </a:solidFill>
                <a:latin typeface="+mn-lt"/>
                <a:ea typeface="+mn-ea"/>
                <a:cs typeface="+mn-cs"/>
              </a:rPr>
              <a:t> </a:t>
            </a:r>
            <a:r>
              <a:rPr lang="en-IN" sz="1200" b="0" i="0" kern="1200" dirty="0" err="1" smtClean="0">
                <a:solidFill>
                  <a:schemeClr val="tx1"/>
                </a:solidFill>
                <a:latin typeface="+mn-lt"/>
                <a:ea typeface="+mn-ea"/>
                <a:cs typeface="+mn-cs"/>
              </a:rPr>
              <a:t>recombinase</a:t>
            </a:r>
            <a:r>
              <a:rPr lang="en-IN" sz="1200" b="0" i="0" kern="1200" dirty="0" smtClean="0">
                <a:solidFill>
                  <a:schemeClr val="tx1"/>
                </a:solidFill>
                <a:latin typeface="+mn-lt"/>
                <a:ea typeface="+mn-ea"/>
                <a:cs typeface="+mn-cs"/>
              </a:rPr>
              <a:t> at the unique </a:t>
            </a:r>
            <a:r>
              <a:rPr lang="en-IN" sz="1200" b="0" i="0" kern="1200" dirty="0" err="1" smtClean="0">
                <a:solidFill>
                  <a:schemeClr val="tx1"/>
                </a:solidFill>
                <a:latin typeface="+mn-lt"/>
                <a:ea typeface="+mn-ea"/>
                <a:cs typeface="+mn-cs"/>
              </a:rPr>
              <a:t>loxP</a:t>
            </a:r>
            <a:r>
              <a:rPr lang="en-IN" sz="1200" b="0" i="0" kern="1200" dirty="0" smtClean="0">
                <a:solidFill>
                  <a:schemeClr val="tx1"/>
                </a:solidFill>
                <a:latin typeface="+mn-lt"/>
                <a:ea typeface="+mn-ea"/>
                <a:cs typeface="+mn-cs"/>
              </a:rPr>
              <a:t> site. The resultant linear molecule, labelled at either strand, can be partially digested with restriction enzymes, and the products analysed by pulse field, or field inversion gel electrophoresis. </a:t>
            </a:r>
            <a:endParaRPr lang="it-IT" altLang="it-IT" dirty="0" smtClean="0">
              <a:latin typeface="Times New Roman" pitchFamily="18" charset="0"/>
            </a:endParaRPr>
          </a:p>
        </p:txBody>
      </p:sp>
    </p:spTree>
    <p:extLst>
      <p:ext uri="{BB962C8B-B14F-4D97-AF65-F5344CB8AC3E}">
        <p14:creationId xmlns="" xmlns:p14="http://schemas.microsoft.com/office/powerpoint/2010/main" val="3620220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8ECB6CF-D349-43AB-A80D-1EAD29FF6CBF}" type="slidenum">
              <a:rPr lang="en-US" altLang="it-IT" sz="1200" smtClean="0"/>
              <a:pPr eaLnBrk="1" hangingPunct="1"/>
              <a:t>34</a:t>
            </a:fld>
            <a:endParaRPr lang="en-US" altLang="it-IT" sz="1200"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r>
              <a:rPr lang="en-IN" dirty="0" smtClean="0"/>
              <a:t>Cloning of exogenous DNA into bacterial artificial chromosomes (BACs) pro </a:t>
            </a:r>
            <a:r>
              <a:rPr lang="en-IN" dirty="0" err="1" smtClean="0"/>
              <a:t>vides</a:t>
            </a:r>
            <a:r>
              <a:rPr lang="en-IN" dirty="0" smtClean="0"/>
              <a:t> a new approach to the analysis of the genomes of higher organisms [1]. BAC libraries containing large genomic DNA inserts are important tools for positional cloning, physical mapping and genome sequencing. A number of human and plant BAC libraries have been constructed (e.g., human: [2], </a:t>
            </a:r>
            <a:r>
              <a:rPr lang="en-IN" i="1" dirty="0" smtClean="0"/>
              <a:t>Arabidopsis</a:t>
            </a:r>
            <a:r>
              <a:rPr lang="en-IN" dirty="0" smtClean="0"/>
              <a:t>: [3], rice: [4], sorghum: [5]). Bacterial artificial chromosome vectors utilize the </a:t>
            </a:r>
            <a:r>
              <a:rPr lang="en-IN" i="1" dirty="0" err="1" smtClean="0"/>
              <a:t>rE</a:t>
            </a:r>
            <a:r>
              <a:rPr lang="en-IN" i="1" dirty="0" smtClean="0"/>
              <a:t>. coli</a:t>
            </a:r>
            <a:r>
              <a:rPr lang="en-IN" dirty="0" smtClean="0"/>
              <a:t> single-copy fertility plasmid and can maintain genomic DNA fragments up to 350 kb. Very little or no rearrangement of the inserts or </a:t>
            </a:r>
            <a:r>
              <a:rPr lang="en-IN" dirty="0" err="1" smtClean="0"/>
              <a:t>chimerism</a:t>
            </a:r>
            <a:r>
              <a:rPr lang="en-IN" dirty="0" smtClean="0"/>
              <a:t> have been observed [1, 5–7]. Other systems for the cloning of large DNA fragments have been developed. The development of yeast artificial chromosome vectors (YAC: [8]) permits cloning of fragments of greater than 500 kb. However, some disadvantages of the YAC system include a high degree of </a:t>
            </a:r>
            <a:r>
              <a:rPr lang="en-IN" dirty="0" err="1" smtClean="0"/>
              <a:t>chimerism</a:t>
            </a:r>
            <a:r>
              <a:rPr lang="en-IN" dirty="0" smtClean="0"/>
              <a:t> and insert rearrangement that limit its usefulness [9–11]. Systems based on the bacterial F-factor (BAC: [1]) and </a:t>
            </a:r>
            <a:r>
              <a:rPr lang="en-IN" dirty="0" err="1" smtClean="0"/>
              <a:t>bacteriophage</a:t>
            </a:r>
            <a:r>
              <a:rPr lang="en-IN" dirty="0" smtClean="0"/>
              <a:t> Pl (PAC: [12]) have much higher cloning efficiencies, improved fidelity, and greater ease of handling as compared to the YAC system. Because of BAC clone stability and ease of use, the BAC cloning system has emerged as the system of choice for the construction of large insert genomic DNA libraries.</a:t>
            </a:r>
          </a:p>
          <a:p>
            <a:r>
              <a:rPr lang="en-IN" sz="1200" b="0" i="0" kern="1200" dirty="0" err="1" smtClean="0">
                <a:solidFill>
                  <a:schemeClr val="tx1"/>
                </a:solidFill>
                <a:latin typeface="+mn-lt"/>
                <a:ea typeface="+mn-ea"/>
                <a:cs typeface="+mn-cs"/>
              </a:rPr>
              <a:t>Chimerism</a:t>
            </a:r>
            <a:r>
              <a:rPr lang="en-IN" sz="1200" b="0" i="0" kern="1200" dirty="0" smtClean="0">
                <a:solidFill>
                  <a:schemeClr val="tx1"/>
                </a:solidFill>
                <a:latin typeface="+mn-lt"/>
                <a:ea typeface="+mn-ea"/>
                <a:cs typeface="+mn-cs"/>
              </a:rPr>
              <a:t> may be due to either co-ligation of multiple genomic segments into a single YAC, or recombination of two or more YACs transformed in the same host Yeast cell.</a:t>
            </a:r>
            <a:r>
              <a:rPr lang="en-IN" sz="1200" b="0" i="0" u="none" strike="noStrike" kern="1200" baseline="30000" dirty="0" smtClean="0">
                <a:solidFill>
                  <a:schemeClr val="tx1"/>
                </a:solidFill>
                <a:latin typeface="+mn-lt"/>
                <a:ea typeface="+mn-ea"/>
                <a:cs typeface="+mn-cs"/>
                <a:hlinkClick r:id="rId3"/>
              </a:rPr>
              <a:t>[16]</a:t>
            </a:r>
            <a:r>
              <a:rPr lang="en-IN" sz="1200" b="0" i="0" kern="1200" dirty="0" smtClean="0">
                <a:solidFill>
                  <a:schemeClr val="tx1"/>
                </a:solidFill>
                <a:latin typeface="+mn-lt"/>
                <a:ea typeface="+mn-ea"/>
                <a:cs typeface="+mn-cs"/>
              </a:rPr>
              <a:t> The incidence of </a:t>
            </a:r>
            <a:r>
              <a:rPr lang="en-IN" sz="1200" b="0" i="0" kern="1200" dirty="0" err="1" smtClean="0">
                <a:solidFill>
                  <a:schemeClr val="tx1"/>
                </a:solidFill>
                <a:latin typeface="+mn-lt"/>
                <a:ea typeface="+mn-ea"/>
                <a:cs typeface="+mn-cs"/>
              </a:rPr>
              <a:t>chimerism</a:t>
            </a:r>
            <a:r>
              <a:rPr lang="en-IN" sz="1200" b="0" i="0" kern="1200" dirty="0" smtClean="0">
                <a:solidFill>
                  <a:schemeClr val="tx1"/>
                </a:solidFill>
                <a:latin typeface="+mn-lt"/>
                <a:ea typeface="+mn-ea"/>
                <a:cs typeface="+mn-cs"/>
              </a:rPr>
              <a:t> may be as high as 50%.</a:t>
            </a:r>
            <a:r>
              <a:rPr lang="en-IN" sz="1200" b="0" i="0" u="none" strike="noStrike" kern="1200" baseline="30000" dirty="0" smtClean="0">
                <a:solidFill>
                  <a:schemeClr val="tx1"/>
                </a:solidFill>
                <a:latin typeface="+mn-lt"/>
                <a:ea typeface="+mn-ea"/>
                <a:cs typeface="+mn-cs"/>
                <a:hlinkClick r:id="rId3"/>
              </a:rPr>
              <a:t>[17]</a:t>
            </a:r>
            <a:r>
              <a:rPr lang="en-IN" sz="1200" b="0" i="0" kern="1200" dirty="0" smtClean="0">
                <a:solidFill>
                  <a:schemeClr val="tx1"/>
                </a:solidFill>
                <a:latin typeface="+mn-lt"/>
                <a:ea typeface="+mn-ea"/>
                <a:cs typeface="+mn-cs"/>
              </a:rPr>
              <a:t> Other </a:t>
            </a:r>
            <a:r>
              <a:rPr lang="en-IN" sz="1200" b="0" i="0" kern="1200" dirty="0" err="1" smtClean="0">
                <a:solidFill>
                  <a:schemeClr val="tx1"/>
                </a:solidFill>
                <a:latin typeface="+mn-lt"/>
                <a:ea typeface="+mn-ea"/>
                <a:cs typeface="+mn-cs"/>
              </a:rPr>
              <a:t>artifacts</a:t>
            </a:r>
            <a:r>
              <a:rPr lang="en-IN" sz="1200" b="0" i="0" kern="1200" dirty="0" smtClean="0">
                <a:solidFill>
                  <a:schemeClr val="tx1"/>
                </a:solidFill>
                <a:latin typeface="+mn-lt"/>
                <a:ea typeface="+mn-ea"/>
                <a:cs typeface="+mn-cs"/>
              </a:rPr>
              <a:t> are deletion of segments from a cloned region, and rearrangement of genomic segments (such as inversion). In all these cases, the sequence as determined from the YAC clone is different from the original, natural sequence, leading to inconsistent results and errors in interpretation if the clone's information is relied upon. Due to these issues, the </a:t>
            </a:r>
            <a:r>
              <a:rPr lang="en-IN" sz="1200" b="0" i="0" u="none" strike="noStrike" kern="1200" dirty="0" smtClean="0">
                <a:solidFill>
                  <a:schemeClr val="tx1"/>
                </a:solidFill>
                <a:latin typeface="+mn-lt"/>
                <a:ea typeface="+mn-ea"/>
                <a:cs typeface="+mn-cs"/>
                <a:hlinkClick r:id="rId4" tooltip="Human Genome Project"/>
              </a:rPr>
              <a:t>Human Genome Project</a:t>
            </a:r>
            <a:r>
              <a:rPr lang="en-IN" sz="1200" b="0" i="0" kern="1200" dirty="0" smtClean="0">
                <a:solidFill>
                  <a:schemeClr val="tx1"/>
                </a:solidFill>
                <a:latin typeface="+mn-lt"/>
                <a:ea typeface="+mn-ea"/>
                <a:cs typeface="+mn-cs"/>
              </a:rPr>
              <a:t> ultimately abandoned the use of YACs and switched to </a:t>
            </a:r>
            <a:r>
              <a:rPr lang="en-IN" sz="1200" b="0" i="0" u="none" strike="noStrike" kern="1200" dirty="0" smtClean="0">
                <a:solidFill>
                  <a:schemeClr val="tx1"/>
                </a:solidFill>
                <a:latin typeface="+mn-lt"/>
                <a:ea typeface="+mn-ea"/>
                <a:cs typeface="+mn-cs"/>
                <a:hlinkClick r:id="rId5" tooltip="Bacterial artificial chromosome"/>
              </a:rPr>
              <a:t>bacterial artificial chromosomes</a:t>
            </a:r>
            <a:r>
              <a:rPr lang="en-IN" sz="1200" b="0" i="0" kern="1200" dirty="0" smtClean="0">
                <a:solidFill>
                  <a:schemeClr val="tx1"/>
                </a:solidFill>
                <a:latin typeface="+mn-lt"/>
                <a:ea typeface="+mn-ea"/>
                <a:cs typeface="+mn-cs"/>
              </a:rPr>
              <a:t>, where the incidence of these </a:t>
            </a:r>
            <a:r>
              <a:rPr lang="en-IN" sz="1200" b="0" i="0" kern="1200" dirty="0" err="1" smtClean="0">
                <a:solidFill>
                  <a:schemeClr val="tx1"/>
                </a:solidFill>
                <a:latin typeface="+mn-lt"/>
                <a:ea typeface="+mn-ea"/>
                <a:cs typeface="+mn-cs"/>
              </a:rPr>
              <a:t>artifacts</a:t>
            </a:r>
            <a:r>
              <a:rPr lang="en-IN" sz="1200" b="0" i="0" kern="1200" dirty="0" smtClean="0">
                <a:solidFill>
                  <a:schemeClr val="tx1"/>
                </a:solidFill>
                <a:latin typeface="+mn-lt"/>
                <a:ea typeface="+mn-ea"/>
                <a:cs typeface="+mn-cs"/>
              </a:rPr>
              <a:t> is very low.</a:t>
            </a:r>
            <a:endParaRPr lang="en-IN" dirty="0" smtClean="0"/>
          </a:p>
          <a:p>
            <a:r>
              <a:rPr lang="en-IN" dirty="0" smtClean="0"/>
              <a:t/>
            </a:r>
            <a:br>
              <a:rPr lang="en-IN" dirty="0" smtClean="0"/>
            </a:br>
            <a:endParaRPr lang="it-IT" altLang="it-IT" dirty="0" smtClean="0">
              <a:latin typeface="Times New Roman" pitchFamily="18" charset="0"/>
            </a:endParaRPr>
          </a:p>
        </p:txBody>
      </p:sp>
    </p:spTree>
    <p:extLst>
      <p:ext uri="{BB962C8B-B14F-4D97-AF65-F5344CB8AC3E}">
        <p14:creationId xmlns="" xmlns:p14="http://schemas.microsoft.com/office/powerpoint/2010/main" val="2327513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9729BF-59F0-4CDA-B310-16AF8D24F686}" type="slidenum">
              <a:rPr lang="en-IN" smtClean="0"/>
              <a:pPr/>
              <a:t>40</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CIRCULARIZATION IS A PREREQUISITE FOR INSERTION INTO BACTERIAL GENOME.</a:t>
            </a:r>
          </a:p>
          <a:p>
            <a:endParaRPr lang="en-US" dirty="0" smtClean="0"/>
          </a:p>
          <a:p>
            <a:r>
              <a:rPr lang="en-IN" sz="1200" b="0" i="0" kern="1200" dirty="0" smtClean="0">
                <a:solidFill>
                  <a:schemeClr val="tx1"/>
                </a:solidFill>
                <a:latin typeface="+mn-lt"/>
                <a:ea typeface="+mn-ea"/>
                <a:cs typeface="+mn-cs"/>
              </a:rPr>
              <a:t>During the </a:t>
            </a:r>
            <a:r>
              <a:rPr lang="en-IN" sz="1200" b="0" i="0" kern="1200" dirty="0" smtClean="0">
                <a:solidFill>
                  <a:schemeClr val="tx1"/>
                </a:solidFill>
                <a:latin typeface="+mn-lt"/>
                <a:ea typeface="+mn-ea"/>
                <a:cs typeface="+mn-cs"/>
                <a:hlinkClick r:id="rId3"/>
              </a:rPr>
              <a:t>in vivo</a:t>
            </a:r>
            <a:r>
              <a:rPr lang="en-IN" sz="1200" b="0" i="0" kern="1200" dirty="0" smtClean="0">
                <a:solidFill>
                  <a:schemeClr val="tx1"/>
                </a:solidFill>
                <a:latin typeface="+mn-lt"/>
                <a:ea typeface="+mn-ea"/>
                <a:cs typeface="+mn-cs"/>
              </a:rPr>
              <a:t> assembly of λ </a:t>
            </a:r>
            <a:r>
              <a:rPr lang="en-IN" sz="1200" b="0" i="0" kern="1200" dirty="0" err="1" smtClean="0">
                <a:solidFill>
                  <a:schemeClr val="tx1"/>
                </a:solidFill>
                <a:latin typeface="+mn-lt"/>
                <a:ea typeface="+mn-ea"/>
                <a:cs typeface="+mn-cs"/>
              </a:rPr>
              <a:t>virions</a:t>
            </a:r>
            <a:r>
              <a:rPr lang="en-IN" sz="1200" b="0" i="0" kern="1200" dirty="0" smtClean="0">
                <a:solidFill>
                  <a:schemeClr val="tx1"/>
                </a:solidFill>
                <a:latin typeface="+mn-lt"/>
                <a:ea typeface="+mn-ea"/>
                <a:cs typeface="+mn-cs"/>
              </a:rPr>
              <a:t> within infected host cells, viral heads and tails initially are assembled separately, from multiple copies of the various proteins that compose these complex structures. Replication of λ </a:t>
            </a:r>
            <a:r>
              <a:rPr lang="en-IN" sz="1200" b="0" i="0" kern="1200" dirty="0" smtClean="0">
                <a:solidFill>
                  <a:schemeClr val="tx1"/>
                </a:solidFill>
                <a:latin typeface="+mn-lt"/>
                <a:ea typeface="+mn-ea"/>
                <a:cs typeface="+mn-cs"/>
                <a:hlinkClick r:id="rId4"/>
              </a:rPr>
              <a:t>DNA</a:t>
            </a:r>
            <a:r>
              <a:rPr lang="en-IN" sz="1200" b="0" i="0" kern="1200" dirty="0" smtClean="0">
                <a:solidFill>
                  <a:schemeClr val="tx1"/>
                </a:solidFill>
                <a:latin typeface="+mn-lt"/>
                <a:ea typeface="+mn-ea"/>
                <a:cs typeface="+mn-cs"/>
              </a:rPr>
              <a:t> in a host cell generates long </a:t>
            </a:r>
            <a:r>
              <a:rPr lang="en-IN" sz="1200" b="0" i="0" kern="1200" dirty="0" err="1" smtClean="0">
                <a:solidFill>
                  <a:schemeClr val="tx1"/>
                </a:solidFill>
                <a:latin typeface="+mn-lt"/>
                <a:ea typeface="+mn-ea"/>
                <a:cs typeface="+mn-cs"/>
                <a:hlinkClick r:id="rId5"/>
              </a:rPr>
              <a:t>multimeric</a:t>
            </a:r>
            <a:r>
              <a:rPr lang="en-IN" sz="1200" b="0" i="0" kern="1200" dirty="0" smtClean="0">
                <a:solidFill>
                  <a:schemeClr val="tx1"/>
                </a:solidFill>
                <a:latin typeface="+mn-lt"/>
                <a:ea typeface="+mn-ea"/>
                <a:cs typeface="+mn-cs"/>
              </a:rPr>
              <a:t> DNA molecules, called </a:t>
            </a:r>
            <a:r>
              <a:rPr lang="en-IN" sz="1200" b="0" i="1" kern="1200" dirty="0" err="1" smtClean="0">
                <a:solidFill>
                  <a:schemeClr val="tx1"/>
                </a:solidFill>
                <a:latin typeface="+mn-lt"/>
                <a:ea typeface="+mn-ea"/>
                <a:cs typeface="+mn-cs"/>
              </a:rPr>
              <a:t>concatomers</a:t>
            </a:r>
            <a:r>
              <a:rPr lang="en-IN" sz="1200" b="0" i="1" kern="1200" dirty="0" smtClean="0">
                <a:solidFill>
                  <a:schemeClr val="tx1"/>
                </a:solidFill>
                <a:latin typeface="+mn-lt"/>
                <a:ea typeface="+mn-ea"/>
                <a:cs typeface="+mn-cs"/>
              </a:rPr>
              <a:t>,</a:t>
            </a:r>
            <a:r>
              <a:rPr lang="en-IN" sz="1200" b="0" i="0" kern="1200" dirty="0" smtClean="0">
                <a:solidFill>
                  <a:schemeClr val="tx1"/>
                </a:solidFill>
                <a:latin typeface="+mn-lt"/>
                <a:ea typeface="+mn-ea"/>
                <a:cs typeface="+mn-cs"/>
              </a:rPr>
              <a:t> that consist of multiple copies of the viral </a:t>
            </a:r>
            <a:r>
              <a:rPr lang="en-IN" sz="1200" b="0" i="0" kern="1200" dirty="0" smtClean="0">
                <a:solidFill>
                  <a:schemeClr val="tx1"/>
                </a:solidFill>
                <a:latin typeface="+mn-lt"/>
                <a:ea typeface="+mn-ea"/>
                <a:cs typeface="+mn-cs"/>
                <a:hlinkClick r:id="rId6"/>
              </a:rPr>
              <a:t>genome</a:t>
            </a:r>
            <a:r>
              <a:rPr lang="en-IN" sz="1200" b="0" i="0" kern="1200" dirty="0" smtClean="0">
                <a:solidFill>
                  <a:schemeClr val="tx1"/>
                </a:solidFill>
                <a:latin typeface="+mn-lt"/>
                <a:ea typeface="+mn-ea"/>
                <a:cs typeface="+mn-cs"/>
              </a:rPr>
              <a:t> linked end to end and separated by specific </a:t>
            </a:r>
            <a:r>
              <a:rPr lang="en-IN" sz="1200" b="0" i="0" kern="1200" dirty="0" smtClean="0">
                <a:solidFill>
                  <a:schemeClr val="tx1"/>
                </a:solidFill>
                <a:latin typeface="+mn-lt"/>
                <a:ea typeface="+mn-ea"/>
                <a:cs typeface="+mn-cs"/>
                <a:hlinkClick r:id="rId7"/>
              </a:rPr>
              <a:t>nucleotide</a:t>
            </a:r>
            <a:r>
              <a:rPr lang="en-IN" sz="1200" b="0" i="0" kern="1200" dirty="0" smtClean="0">
                <a:solidFill>
                  <a:schemeClr val="tx1"/>
                </a:solidFill>
                <a:latin typeface="+mn-lt"/>
                <a:ea typeface="+mn-ea"/>
                <a:cs typeface="+mn-cs"/>
              </a:rPr>
              <a:t> sequences called </a:t>
            </a:r>
            <a:r>
              <a:rPr lang="en-IN" sz="1200" b="0" i="1" kern="1200" dirty="0" smtClean="0">
                <a:solidFill>
                  <a:schemeClr val="tx1"/>
                </a:solidFill>
                <a:latin typeface="+mn-lt"/>
                <a:ea typeface="+mn-ea"/>
                <a:cs typeface="+mn-cs"/>
              </a:rPr>
              <a:t>COS sites.</a:t>
            </a:r>
            <a:r>
              <a:rPr lang="en-IN" sz="1200" b="0" i="0" kern="1200" dirty="0" smtClean="0">
                <a:solidFill>
                  <a:schemeClr val="tx1"/>
                </a:solidFill>
                <a:latin typeface="+mn-lt"/>
                <a:ea typeface="+mn-ea"/>
                <a:cs typeface="+mn-cs"/>
              </a:rPr>
              <a:t> Two λ proteins, designated Nu1 and A, bind to COS sites and direct insertion of the DNA lying between two adjacent COS sites into a preassembled head. This process results in the packaging of a single ≈50-kb λ genome from the </a:t>
            </a:r>
            <a:r>
              <a:rPr lang="en-IN" sz="1200" b="0" i="0" kern="1200" dirty="0" err="1" smtClean="0">
                <a:solidFill>
                  <a:schemeClr val="tx1"/>
                </a:solidFill>
                <a:latin typeface="+mn-lt"/>
                <a:ea typeface="+mn-ea"/>
                <a:cs typeface="+mn-cs"/>
              </a:rPr>
              <a:t>multimeric</a:t>
            </a:r>
            <a:r>
              <a:rPr lang="en-IN" sz="1200" b="0" i="0" kern="1200" dirty="0" smtClean="0">
                <a:solidFill>
                  <a:schemeClr val="tx1"/>
                </a:solidFill>
                <a:latin typeface="+mn-lt"/>
                <a:ea typeface="+mn-ea"/>
                <a:cs typeface="+mn-cs"/>
              </a:rPr>
              <a:t> </a:t>
            </a:r>
            <a:r>
              <a:rPr lang="en-IN" sz="1200" b="0" i="0" kern="1200" dirty="0" err="1" smtClean="0">
                <a:solidFill>
                  <a:schemeClr val="tx1"/>
                </a:solidFill>
                <a:latin typeface="+mn-lt"/>
                <a:ea typeface="+mn-ea"/>
                <a:cs typeface="+mn-cs"/>
              </a:rPr>
              <a:t>concatomer</a:t>
            </a:r>
            <a:r>
              <a:rPr lang="en-IN" sz="1200" b="0" i="0" kern="1200" dirty="0" smtClean="0">
                <a:solidFill>
                  <a:schemeClr val="tx1"/>
                </a:solidFill>
                <a:latin typeface="+mn-lt"/>
                <a:ea typeface="+mn-ea"/>
                <a:cs typeface="+mn-cs"/>
              </a:rPr>
              <a:t> into each preassembled head. Host-cell chromosomal DNA is not inserted into the λ heads because it does not contain any copies of the COS sequence. Once λ DNA is inserted into a preassembled λ head, the preassembled tail is attached, producing a complete </a:t>
            </a:r>
            <a:r>
              <a:rPr lang="en-IN" sz="1200" b="0" i="0" kern="1200" dirty="0" err="1" smtClean="0">
                <a:solidFill>
                  <a:schemeClr val="tx1"/>
                </a:solidFill>
                <a:latin typeface="+mn-lt"/>
                <a:ea typeface="+mn-ea"/>
                <a:cs typeface="+mn-cs"/>
                <a:hlinkClick r:id="rId8"/>
              </a:rPr>
              <a:t>virion</a:t>
            </a:r>
            <a:r>
              <a:rPr lang="en-IN" sz="1200" b="0" i="0" kern="1200" dirty="0" smtClean="0">
                <a:solidFill>
                  <a:schemeClr val="tx1"/>
                </a:solidFill>
                <a:latin typeface="+mn-lt"/>
                <a:ea typeface="+mn-ea"/>
                <a:cs typeface="+mn-cs"/>
              </a:rPr>
              <a:t> </a:t>
            </a:r>
            <a:endParaRPr lang="en-IN" dirty="0"/>
          </a:p>
        </p:txBody>
      </p:sp>
      <p:sp>
        <p:nvSpPr>
          <p:cNvPr id="4" name="Slide Number Placeholder 3"/>
          <p:cNvSpPr>
            <a:spLocks noGrp="1"/>
          </p:cNvSpPr>
          <p:nvPr>
            <p:ph type="sldNum" sz="quarter" idx="10"/>
          </p:nvPr>
        </p:nvSpPr>
        <p:spPr/>
        <p:txBody>
          <a:bodyPr/>
          <a:lstStyle/>
          <a:p>
            <a:fld id="{C056AE76-8FE1-44AC-980D-D17848C5BBD6}"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Phage DNA molecules generally carry several genes that are essential for</a:t>
            </a:r>
          </a:p>
          <a:p>
            <a:r>
              <a:rPr lang="en-US" sz="1200" kern="1200" baseline="0" dirty="0" smtClean="0">
                <a:solidFill>
                  <a:schemeClr val="tx1"/>
                </a:solidFill>
                <a:latin typeface="+mn-lt"/>
                <a:ea typeface="+mn-ea"/>
                <a:cs typeface="+mn-cs"/>
              </a:rPr>
              <a:t>replication, including genes coding for components of the phage protein coat and </a:t>
            </a:r>
            <a:r>
              <a:rPr lang="en-US" sz="1200" kern="1200" baseline="0" dirty="0" err="1" smtClean="0">
                <a:solidFill>
                  <a:schemeClr val="tx1"/>
                </a:solidFill>
                <a:latin typeface="+mn-lt"/>
                <a:ea typeface="+mn-ea"/>
                <a:cs typeface="+mn-cs"/>
              </a:rPr>
              <a:t>phagespecific</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DNA </a:t>
            </a:r>
            <a:r>
              <a:rPr lang="en-US" sz="1200" kern="1200" baseline="0" dirty="0" err="1" smtClean="0">
                <a:solidFill>
                  <a:schemeClr val="tx1"/>
                </a:solidFill>
                <a:latin typeface="+mn-lt"/>
                <a:ea typeface="+mn-ea"/>
                <a:cs typeface="+mn-cs"/>
              </a:rPr>
              <a:t>replicative</a:t>
            </a:r>
            <a:r>
              <a:rPr lang="en-US" sz="1200" kern="1200" baseline="0" dirty="0" smtClean="0">
                <a:solidFill>
                  <a:schemeClr val="tx1"/>
                </a:solidFill>
                <a:latin typeface="+mn-lt"/>
                <a:ea typeface="+mn-ea"/>
                <a:cs typeface="+mn-cs"/>
              </a:rPr>
              <a:t> enzymes. Alteration or deletion of any of these genes will</a:t>
            </a:r>
          </a:p>
          <a:p>
            <a:r>
              <a:rPr lang="en-US" sz="1200" kern="1200" baseline="0" dirty="0" smtClean="0">
                <a:solidFill>
                  <a:schemeClr val="tx1"/>
                </a:solidFill>
                <a:latin typeface="+mn-lt"/>
                <a:ea typeface="+mn-ea"/>
                <a:cs typeface="+mn-cs"/>
              </a:rPr>
              <a:t>impair or destroy the </a:t>
            </a:r>
            <a:r>
              <a:rPr lang="en-US" sz="1200" kern="1200" baseline="0" dirty="0" err="1" smtClean="0">
                <a:solidFill>
                  <a:schemeClr val="tx1"/>
                </a:solidFill>
                <a:latin typeface="+mn-lt"/>
                <a:ea typeface="+mn-ea"/>
                <a:cs typeface="+mn-cs"/>
              </a:rPr>
              <a:t>replicative</a:t>
            </a:r>
            <a:r>
              <a:rPr lang="en-US" sz="1200" kern="1200" baseline="0" dirty="0" smtClean="0">
                <a:solidFill>
                  <a:schemeClr val="tx1"/>
                </a:solidFill>
                <a:latin typeface="+mn-lt"/>
                <a:ea typeface="+mn-ea"/>
                <a:cs typeface="+mn-cs"/>
              </a:rPr>
              <a:t> ability of the resulting molecule. There is therefore</a:t>
            </a:r>
          </a:p>
          <a:p>
            <a:r>
              <a:rPr lang="en-US" sz="1200" kern="1200" baseline="0" dirty="0" smtClean="0">
                <a:solidFill>
                  <a:schemeClr val="tx1"/>
                </a:solidFill>
                <a:latin typeface="+mn-lt"/>
                <a:ea typeface="+mn-ea"/>
                <a:cs typeface="+mn-cs"/>
              </a:rPr>
              <a:t>much less freedom to modify phage DNA molecules, and generally phage cloning vectors</a:t>
            </a:r>
          </a:p>
          <a:p>
            <a:r>
              <a:rPr lang="en-US" sz="1200" kern="1200" baseline="0" dirty="0" smtClean="0">
                <a:solidFill>
                  <a:schemeClr val="tx1"/>
                </a:solidFill>
                <a:latin typeface="+mn-lt"/>
                <a:ea typeface="+mn-ea"/>
                <a:cs typeface="+mn-cs"/>
              </a:rPr>
              <a:t>are only slightly different from the parent molecule.</a:t>
            </a:r>
            <a:endParaRPr lang="en-US" dirty="0"/>
          </a:p>
        </p:txBody>
      </p:sp>
      <p:sp>
        <p:nvSpPr>
          <p:cNvPr id="4" name="Slide Number Placeholder 3"/>
          <p:cNvSpPr>
            <a:spLocks noGrp="1"/>
          </p:cNvSpPr>
          <p:nvPr>
            <p:ph type="sldNum" sz="quarter" idx="10"/>
          </p:nvPr>
        </p:nvSpPr>
        <p:spPr/>
        <p:txBody>
          <a:bodyPr/>
          <a:lstStyle/>
          <a:p>
            <a:fld id="{C056AE76-8FE1-44AC-980D-D17848C5BBD6}"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Please read-</a:t>
            </a:r>
          </a:p>
          <a:p>
            <a:r>
              <a:rPr lang="en-IN" dirty="0" smtClean="0"/>
              <a:t>http://faculty.tru.ca/dnelson/courses/biol335/335notes/3recdna/2-vectors/lambda%20vectors/recDNA5b.html</a:t>
            </a:r>
          </a:p>
          <a:p>
            <a:endParaRPr lang="en-IN" dirty="0"/>
          </a:p>
        </p:txBody>
      </p:sp>
      <p:sp>
        <p:nvSpPr>
          <p:cNvPr id="4" name="Slide Number Placeholder 3"/>
          <p:cNvSpPr>
            <a:spLocks noGrp="1"/>
          </p:cNvSpPr>
          <p:nvPr>
            <p:ph type="sldNum" sz="quarter" idx="10"/>
          </p:nvPr>
        </p:nvSpPr>
        <p:spPr/>
        <p:txBody>
          <a:bodyPr/>
          <a:lstStyle/>
          <a:p>
            <a:fld id="{C056AE76-8FE1-44AC-980D-D17848C5BBD6}" type="slidenum">
              <a:rPr lang="en-US" smtClean="0"/>
              <a:pPr/>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lambda packaging system, which assembles the mature phage particles, can only insert DNA molecules of between 37 and 52 kb into the head structure. Anything less than 37 kb is not packaged. Many lambda vectors have been constructed by deleting large segments of the lambda DNA molecule and so are less than 37 kb in length. These can only be packaged into mature phage particles after extra DNA (stuffer fragment) has been inserted, bringing the total genome size up to 37 kb or more. Therefore, with these vectors only recombinant phages are able to replicate.</a:t>
            </a:r>
            <a:endParaRPr lang="en-US" dirty="0" smtClean="0"/>
          </a:p>
          <a:p>
            <a:pPr eaLnBrk="1" hangingPunct="1"/>
            <a:endParaRPr lang="en-US" dirty="0" smtClean="0"/>
          </a:p>
        </p:txBody>
      </p:sp>
      <p:sp>
        <p:nvSpPr>
          <p:cNvPr id="4" name="Slide Number Placeholder 3"/>
          <p:cNvSpPr>
            <a:spLocks noGrp="1"/>
          </p:cNvSpPr>
          <p:nvPr>
            <p:ph type="sldNum" sz="quarter" idx="10"/>
          </p:nvPr>
        </p:nvSpPr>
        <p:spPr/>
        <p:txBody>
          <a:bodyPr/>
          <a:lstStyle/>
          <a:p>
            <a:fld id="{C056AE76-8FE1-44AC-980D-D17848C5BBD6}" type="slidenum">
              <a:rPr lang="en-US" smtClean="0"/>
              <a:pPr/>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kern="1200" baseline="0" dirty="0" smtClean="0">
                <a:solidFill>
                  <a:schemeClr val="tx1"/>
                </a:solidFill>
                <a:latin typeface="+mn-lt"/>
                <a:ea typeface="+mn-ea"/>
                <a:cs typeface="+mn-cs"/>
              </a:rPr>
              <a:t>Several types of lambda cloning vector have unique restriction sites in the </a:t>
            </a:r>
            <a:r>
              <a:rPr lang="en-IN" sz="1200" i="1" kern="1200" baseline="0" dirty="0" err="1" smtClean="0">
                <a:solidFill>
                  <a:schemeClr val="tx1"/>
                </a:solidFill>
                <a:latin typeface="+mn-lt"/>
                <a:ea typeface="+mn-ea"/>
                <a:cs typeface="+mn-cs"/>
              </a:rPr>
              <a:t>cI</a:t>
            </a:r>
            <a:r>
              <a:rPr lang="en-IN" sz="1200" i="1" kern="1200" baseline="0" dirty="0" smtClean="0">
                <a:solidFill>
                  <a:schemeClr val="tx1"/>
                </a:solidFill>
                <a:latin typeface="+mn-lt"/>
                <a:ea typeface="+mn-ea"/>
                <a:cs typeface="+mn-cs"/>
              </a:rPr>
              <a:t> gene (map position</a:t>
            </a:r>
          </a:p>
          <a:p>
            <a:r>
              <a:rPr lang="en-IN" sz="1200" kern="1200" baseline="0" dirty="0" smtClean="0">
                <a:solidFill>
                  <a:schemeClr val="tx1"/>
                </a:solidFill>
                <a:latin typeface="+mn-lt"/>
                <a:ea typeface="+mn-ea"/>
                <a:cs typeface="+mn-cs"/>
              </a:rPr>
              <a:t>38 on Figure 2.9). </a:t>
            </a:r>
            <a:r>
              <a:rPr lang="en-IN" sz="1200" kern="1200" baseline="0" dirty="0" err="1" smtClean="0">
                <a:solidFill>
                  <a:schemeClr val="tx1"/>
                </a:solidFill>
                <a:latin typeface="+mn-lt"/>
                <a:ea typeface="+mn-ea"/>
                <a:cs typeface="+mn-cs"/>
              </a:rPr>
              <a:t>Insertional</a:t>
            </a:r>
            <a:r>
              <a:rPr lang="en-IN" sz="1200" kern="1200" baseline="0" dirty="0" smtClean="0">
                <a:solidFill>
                  <a:schemeClr val="tx1"/>
                </a:solidFill>
                <a:latin typeface="+mn-lt"/>
                <a:ea typeface="+mn-ea"/>
                <a:cs typeface="+mn-cs"/>
              </a:rPr>
              <a:t> inactivation of this gene causes a change in plaque</a:t>
            </a:r>
          </a:p>
          <a:p>
            <a:r>
              <a:rPr lang="en-IN" sz="1200" kern="1200" baseline="0" dirty="0" smtClean="0">
                <a:solidFill>
                  <a:schemeClr val="tx1"/>
                </a:solidFill>
                <a:latin typeface="+mn-lt"/>
                <a:ea typeface="+mn-ea"/>
                <a:cs typeface="+mn-cs"/>
              </a:rPr>
              <a:t>morphology. Normal plaques appear “turbid”, whereas recombinants with a disrupted</a:t>
            </a:r>
          </a:p>
          <a:p>
            <a:r>
              <a:rPr lang="en-IN" sz="1200" i="1" kern="1200" baseline="0" dirty="0" err="1" smtClean="0">
                <a:solidFill>
                  <a:schemeClr val="tx1"/>
                </a:solidFill>
                <a:latin typeface="+mn-lt"/>
                <a:ea typeface="+mn-ea"/>
                <a:cs typeface="+mn-cs"/>
              </a:rPr>
              <a:t>cI</a:t>
            </a:r>
            <a:r>
              <a:rPr lang="en-IN" sz="1200" i="1" kern="1200" baseline="0" dirty="0" smtClean="0">
                <a:solidFill>
                  <a:schemeClr val="tx1"/>
                </a:solidFill>
                <a:latin typeface="+mn-lt"/>
                <a:ea typeface="+mn-ea"/>
                <a:cs typeface="+mn-cs"/>
              </a:rPr>
              <a:t> gene are “clear” (Figure 5.13b). The difference is readily apparent to the experienced eye.</a:t>
            </a:r>
          </a:p>
          <a:p>
            <a:r>
              <a:rPr lang="en-IN" sz="1200" b="1" i="1" kern="1200" baseline="0" dirty="0" smtClean="0">
                <a:solidFill>
                  <a:schemeClr val="tx1"/>
                </a:solidFill>
                <a:latin typeface="+mn-lt"/>
                <a:ea typeface="+mn-ea"/>
                <a:cs typeface="+mn-cs"/>
              </a:rPr>
              <a:t>5.4.3 Selection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eaLnBrk="1" hangingPunct="1"/>
            <a:r>
              <a:rPr lang="en-US" dirty="0" err="1" smtClean="0"/>
              <a:t>Spi</a:t>
            </a:r>
            <a:r>
              <a:rPr lang="en-US" dirty="0" smtClean="0"/>
              <a:t> (sensitive to P2 infection) phenotype</a:t>
            </a:r>
          </a:p>
          <a:p>
            <a:pPr eaLnBrk="1" hangingPunct="1"/>
            <a:r>
              <a:rPr lang="en-US" dirty="0" smtClean="0"/>
              <a:t>P2 </a:t>
            </a:r>
            <a:r>
              <a:rPr lang="en-US" dirty="0" err="1" smtClean="0"/>
              <a:t>bacteriophage</a:t>
            </a:r>
            <a:r>
              <a:rPr lang="en-US" dirty="0" smtClean="0"/>
              <a:t> is already inserted into the genome of </a:t>
            </a:r>
            <a:r>
              <a:rPr lang="en-US" dirty="0" err="1" smtClean="0"/>
              <a:t>E.coli</a:t>
            </a:r>
            <a:r>
              <a:rPr lang="en-US" dirty="0" smtClean="0"/>
              <a:t>. It prevents reconstituted lambda </a:t>
            </a:r>
            <a:r>
              <a:rPr lang="en-US" dirty="0" err="1" smtClean="0"/>
              <a:t>bacteriophage</a:t>
            </a:r>
            <a:r>
              <a:rPr lang="en-US" dirty="0" smtClean="0"/>
              <a:t> from growing. Note Insertion excision bit is removed and only the </a:t>
            </a:r>
            <a:r>
              <a:rPr lang="en-US" dirty="0" err="1" smtClean="0"/>
              <a:t>lytic</a:t>
            </a:r>
            <a:r>
              <a:rPr lang="en-US" dirty="0" smtClean="0"/>
              <a:t> cycle can be followed in the recombinant phage..</a:t>
            </a:r>
          </a:p>
          <a:p>
            <a:pPr eaLnBrk="1" hangingPunct="1"/>
            <a:r>
              <a:rPr lang="en-US" b="1" dirty="0" smtClean="0"/>
              <a:t>Replacement of lambda DNA containing the red and </a:t>
            </a:r>
            <a:r>
              <a:rPr lang="en-US" b="1" dirty="0" err="1" smtClean="0"/>
              <a:t>gam</a:t>
            </a:r>
            <a:r>
              <a:rPr lang="en-US" b="1" dirty="0" smtClean="0"/>
              <a:t> genes</a:t>
            </a:r>
            <a:r>
              <a:rPr lang="en-US" dirty="0" smtClean="0"/>
              <a:t> in the lambda EMBL3 genomic DNA cloning vector with </a:t>
            </a:r>
            <a:r>
              <a:rPr lang="en-US" dirty="0" err="1" smtClean="0"/>
              <a:t>BamHI</a:t>
            </a:r>
            <a:r>
              <a:rPr lang="en-US" dirty="0" smtClean="0"/>
              <a:t> compatible DNA inserts of ~10-20 kb, </a:t>
            </a:r>
            <a:r>
              <a:rPr lang="en-US" b="1" dirty="0" smtClean="0"/>
              <a:t>permits </a:t>
            </a:r>
            <a:r>
              <a:rPr lang="en-US" b="1" dirty="0" err="1" smtClean="0"/>
              <a:t>lytic</a:t>
            </a:r>
            <a:r>
              <a:rPr lang="en-US" b="1" dirty="0" smtClean="0"/>
              <a:t> growth of recombinant phage</a:t>
            </a:r>
            <a:r>
              <a:rPr lang="en-US" dirty="0" smtClean="0"/>
              <a:t> in E. coli strains containing the P2 </a:t>
            </a:r>
            <a:r>
              <a:rPr lang="en-US" dirty="0" err="1" smtClean="0"/>
              <a:t>bacteriophage</a:t>
            </a:r>
            <a:r>
              <a:rPr lang="en-US" dirty="0" smtClean="0"/>
              <a:t> </a:t>
            </a:r>
            <a:r>
              <a:rPr lang="en-US" dirty="0" err="1" smtClean="0"/>
              <a:t>lysogen</a:t>
            </a:r>
            <a:r>
              <a:rPr lang="en-US" dirty="0" smtClean="0"/>
              <a:t>.</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C056AE76-8FE1-44AC-980D-D17848C5BBD6}"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306BE5A-B2B6-406B-97C2-11F62D59DC11}" type="slidenum">
              <a:rPr lang="en-US" altLang="it-IT" sz="1200" smtClean="0">
                <a:solidFill>
                  <a:srgbClr val="000000"/>
                </a:solidFill>
              </a:rPr>
              <a:pPr eaLnBrk="1" hangingPunct="1"/>
              <a:t>22</a:t>
            </a:fld>
            <a:endParaRPr lang="en-US" altLang="it-IT" sz="1200" smtClean="0">
              <a:solidFill>
                <a:srgbClr val="000000"/>
              </a:solidFill>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endParaRPr lang="it-IT" altLang="it-IT" smtClean="0">
              <a:latin typeface="Times New Roman" pitchFamily="18" charset="0"/>
            </a:endParaRPr>
          </a:p>
        </p:txBody>
      </p:sp>
    </p:spTree>
    <p:extLst>
      <p:ext uri="{BB962C8B-B14F-4D97-AF65-F5344CB8AC3E}">
        <p14:creationId xmlns="" xmlns:p14="http://schemas.microsoft.com/office/powerpoint/2010/main" val="2739983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069729BF-59F0-4CDA-B310-16AF8D24F686}" type="slidenum">
              <a:rPr lang="en-IN" smtClean="0"/>
              <a:pPr/>
              <a:t>25</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eaLnBrk="1" hangingPunct="1"/>
            <a:r>
              <a:rPr lang="en-US" sz="1200" dirty="0" smtClean="0"/>
              <a:t>Life cycle. Filamentous phage attach to the F-</a:t>
            </a:r>
            <a:r>
              <a:rPr lang="en-US" sz="1200" dirty="0" err="1" smtClean="0"/>
              <a:t>pili</a:t>
            </a:r>
            <a:r>
              <a:rPr lang="en-US" sz="1200" dirty="0" smtClean="0"/>
              <a:t> of </a:t>
            </a:r>
            <a:r>
              <a:rPr lang="en-US" sz="1200" i="1" dirty="0" smtClean="0"/>
              <a:t>E. coli </a:t>
            </a:r>
            <a:r>
              <a:rPr lang="en-US" sz="1200" dirty="0" smtClean="0"/>
              <a:t>and inject single-stranded</a:t>
            </a:r>
          </a:p>
          <a:p>
            <a:pPr eaLnBrk="1" hangingPunct="1"/>
            <a:r>
              <a:rPr lang="en-US" sz="1200" dirty="0" smtClean="0"/>
              <a:t>circular DNA into the bacteria. The </a:t>
            </a:r>
            <a:r>
              <a:rPr lang="en-US" sz="1200" dirty="0" err="1" smtClean="0"/>
              <a:t>ssDNA</a:t>
            </a:r>
            <a:r>
              <a:rPr lang="en-US" sz="1200" dirty="0" smtClean="0"/>
              <a:t> is converted to a </a:t>
            </a:r>
            <a:r>
              <a:rPr lang="en-US" sz="1200" dirty="0" err="1" smtClean="0"/>
              <a:t>dsDNA</a:t>
            </a:r>
            <a:r>
              <a:rPr lang="en-US" sz="1200" dirty="0" smtClean="0"/>
              <a:t> form known as </a:t>
            </a:r>
            <a:r>
              <a:rPr lang="en-US" sz="1200" dirty="0" err="1" smtClean="0"/>
              <a:t>replicative</a:t>
            </a:r>
            <a:endParaRPr lang="en-US" sz="1200" dirty="0" smtClean="0"/>
          </a:p>
          <a:p>
            <a:pPr eaLnBrk="1" hangingPunct="1"/>
            <a:r>
              <a:rPr lang="en-US" sz="1200" dirty="0" smtClean="0"/>
              <a:t>form (RF). The </a:t>
            </a:r>
            <a:r>
              <a:rPr lang="en-US" sz="1200" dirty="0" err="1" smtClean="0"/>
              <a:t>replicative</a:t>
            </a:r>
            <a:r>
              <a:rPr lang="en-US" sz="1200" dirty="0" smtClean="0"/>
              <a:t> form behaves as a plasmid within the bacteria and undergoes</a:t>
            </a:r>
          </a:p>
          <a:p>
            <a:pPr eaLnBrk="1" hangingPunct="1"/>
            <a:r>
              <a:rPr lang="en-US" sz="1200" dirty="0" smtClean="0"/>
              <a:t>multiple rounds of replication. It is this </a:t>
            </a:r>
            <a:r>
              <a:rPr lang="en-US" sz="1200" dirty="0" err="1" smtClean="0"/>
              <a:t>replicative</a:t>
            </a:r>
            <a:r>
              <a:rPr lang="en-US" sz="1200" dirty="0" smtClean="0"/>
              <a:t> form that is isolated and manipulated as a</a:t>
            </a:r>
          </a:p>
          <a:p>
            <a:pPr eaLnBrk="1" hangingPunct="1"/>
            <a:r>
              <a:rPr lang="en-US" sz="1200" dirty="0" smtClean="0"/>
              <a:t>cloning vector. Foreign DNA can be incorporated into cloning sites and bacteria transformed by</a:t>
            </a:r>
          </a:p>
          <a:p>
            <a:pPr eaLnBrk="1" hangingPunct="1"/>
            <a:r>
              <a:rPr lang="en-US" sz="1200" dirty="0" smtClean="0"/>
              <a:t>standard procedures. Structural genes are transcribed from the </a:t>
            </a:r>
            <a:r>
              <a:rPr lang="en-US" sz="1200" dirty="0" err="1" smtClean="0"/>
              <a:t>replicative</a:t>
            </a:r>
            <a:r>
              <a:rPr lang="en-US" sz="1200" dirty="0" smtClean="0"/>
              <a:t> form and the </a:t>
            </a:r>
            <a:r>
              <a:rPr lang="en-US" sz="1200" dirty="0" err="1" smtClean="0"/>
              <a:t>ssDNA</a:t>
            </a:r>
            <a:endParaRPr lang="en-US" sz="1200" dirty="0" smtClean="0"/>
          </a:p>
          <a:p>
            <a:pPr eaLnBrk="1" hangingPunct="1"/>
            <a:r>
              <a:rPr lang="en-US" sz="1200" dirty="0" smtClean="0"/>
              <a:t>genome is produced from a special replication origin (usually called the f1 origin). The product</a:t>
            </a:r>
          </a:p>
          <a:p>
            <a:pPr eaLnBrk="1" hangingPunct="1"/>
            <a:r>
              <a:rPr lang="en-US" sz="1200" dirty="0" smtClean="0"/>
              <a:t>of gene II forms a nick in the initiation site of the</a:t>
            </a:r>
            <a:r>
              <a:rPr lang="en-US" sz="1200" baseline="0" dirty="0" smtClean="0"/>
              <a:t> </a:t>
            </a:r>
            <a:r>
              <a:rPr lang="en-US" sz="1200" dirty="0" smtClean="0"/>
              <a:t>f1 replication origin. Host DNA polymerases</a:t>
            </a:r>
          </a:p>
          <a:p>
            <a:pPr eaLnBrk="1" hangingPunct="1"/>
            <a:r>
              <a:rPr lang="en-US" sz="1200" dirty="0" smtClean="0"/>
              <a:t>replicate the phage DNA starting at the nick and</a:t>
            </a:r>
            <a:r>
              <a:rPr lang="en-US" sz="1200" baseline="0" dirty="0" smtClean="0"/>
              <a:t> </a:t>
            </a:r>
            <a:r>
              <a:rPr lang="en-US" sz="1200" dirty="0" smtClean="0"/>
              <a:t>displace one strand will progressing along the</a:t>
            </a:r>
          </a:p>
          <a:p>
            <a:pPr eaLnBrk="1" hangingPunct="1"/>
            <a:r>
              <a:rPr lang="en-US" sz="1200" dirty="0" smtClean="0"/>
              <a:t>template. When the polymerase completes the</a:t>
            </a:r>
          </a:p>
          <a:p>
            <a:pPr eaLnBrk="1" hangingPunct="1"/>
            <a:r>
              <a:rPr lang="en-US" sz="1200" dirty="0" smtClean="0"/>
              <a:t>circle, the gene II product cleaves the displaced</a:t>
            </a:r>
          </a:p>
          <a:p>
            <a:pPr eaLnBrk="1" hangingPunct="1"/>
            <a:r>
              <a:rPr lang="en-US" sz="1200" dirty="0" smtClean="0"/>
              <a:t>strand at the termination site within the replication</a:t>
            </a:r>
          </a:p>
          <a:p>
            <a:pPr eaLnBrk="1" hangingPunct="1"/>
            <a:r>
              <a:rPr lang="en-US" sz="1200" dirty="0" smtClean="0"/>
              <a:t>origin and the </a:t>
            </a:r>
            <a:r>
              <a:rPr lang="en-US" sz="1200" dirty="0" err="1" smtClean="0"/>
              <a:t>ssDNA</a:t>
            </a:r>
            <a:r>
              <a:rPr lang="en-US" sz="1200" dirty="0" smtClean="0"/>
              <a:t> is circularized.</a:t>
            </a:r>
          </a:p>
          <a:p>
            <a:pPr eaLnBrk="1" hangingPunct="1"/>
            <a:r>
              <a:rPr lang="en-US" sz="1200" dirty="0" smtClean="0"/>
              <a:t>The </a:t>
            </a:r>
            <a:r>
              <a:rPr lang="en-US" sz="1200" dirty="0" err="1" smtClean="0"/>
              <a:t>ssDNA</a:t>
            </a:r>
            <a:r>
              <a:rPr lang="en-US" sz="1200" dirty="0" smtClean="0"/>
              <a:t> is packaged at the membrane of the bacteria and the mature phage is</a:t>
            </a:r>
          </a:p>
          <a:p>
            <a:pPr eaLnBrk="1" hangingPunct="1"/>
            <a:r>
              <a:rPr lang="en-US" sz="1200" dirty="0" smtClean="0"/>
              <a:t>extruded without </a:t>
            </a:r>
            <a:r>
              <a:rPr lang="en-US" sz="1200" dirty="0" err="1" smtClean="0"/>
              <a:t>lysing</a:t>
            </a:r>
            <a:r>
              <a:rPr lang="en-US" sz="1200" dirty="0" smtClean="0"/>
              <a:t> the cell. Phage particles containing </a:t>
            </a:r>
            <a:r>
              <a:rPr lang="en-US" sz="1200" dirty="0" err="1" smtClean="0"/>
              <a:t>ssDNA</a:t>
            </a:r>
            <a:r>
              <a:rPr lang="en-US" sz="1200" dirty="0" smtClean="0"/>
              <a:t> are isolated from the culture</a:t>
            </a:r>
          </a:p>
          <a:p>
            <a:pPr eaLnBrk="1" hangingPunct="1"/>
            <a:r>
              <a:rPr lang="en-US" sz="1200" dirty="0" smtClean="0"/>
              <a:t>supernatant medium by differential centrifugation and the </a:t>
            </a:r>
            <a:r>
              <a:rPr lang="en-US" sz="1200" dirty="0" err="1" smtClean="0"/>
              <a:t>ssDNA</a:t>
            </a:r>
            <a:r>
              <a:rPr lang="en-US" sz="1200" dirty="0" smtClean="0"/>
              <a:t> is extracted from the phage</a:t>
            </a:r>
          </a:p>
          <a:p>
            <a:pPr eaLnBrk="1" hangingPunct="1"/>
            <a:r>
              <a:rPr lang="en-US" sz="1200" dirty="0" smtClean="0"/>
              <a:t>particles. The phage can also be plated on a bacterial lawn to produce plaques. However, these</a:t>
            </a:r>
          </a:p>
          <a:p>
            <a:pPr eaLnBrk="1" hangingPunct="1"/>
            <a:r>
              <a:rPr lang="en-US" sz="1200" dirty="0" smtClean="0"/>
              <a:t>plaques are 'fuzzy' since they are not formed as a result of cell </a:t>
            </a:r>
            <a:r>
              <a:rPr lang="en-US" sz="1200" dirty="0" err="1" smtClean="0"/>
              <a:t>lysis</a:t>
            </a:r>
            <a:r>
              <a:rPr lang="en-US" sz="1200" dirty="0" smtClean="0"/>
              <a:t>, but formed as a result of</a:t>
            </a:r>
          </a:p>
          <a:p>
            <a:pPr eaLnBrk="1" hangingPunct="1"/>
            <a:r>
              <a:rPr lang="en-US" sz="1200" dirty="0" smtClean="0"/>
              <a:t>diminished host cell growth.</a:t>
            </a:r>
          </a:p>
          <a:p>
            <a:pPr eaLnBrk="1" hangingPunct="1"/>
            <a:endParaRPr lang="en-US" sz="1200" dirty="0" smtClean="0"/>
          </a:p>
          <a:p>
            <a:endParaRPr lang="en-IN" dirty="0"/>
          </a:p>
        </p:txBody>
      </p:sp>
      <p:sp>
        <p:nvSpPr>
          <p:cNvPr id="4" name="Slide Number Placeholder 3"/>
          <p:cNvSpPr>
            <a:spLocks noGrp="1"/>
          </p:cNvSpPr>
          <p:nvPr>
            <p:ph type="sldNum" sz="quarter" idx="10"/>
          </p:nvPr>
        </p:nvSpPr>
        <p:spPr/>
        <p:txBody>
          <a:bodyPr/>
          <a:lstStyle/>
          <a:p>
            <a:fld id="{C056AE76-8FE1-44AC-980D-D17848C5BBD6}"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E44304-A09A-49E2-8898-993DF574E025}" type="datetimeFigureOut">
              <a:rPr lang="en-US" smtClean="0"/>
              <a:pPr/>
              <a:t>10/27/2020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5FBE90-15BC-4E29-83E4-E872ABC36819}"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44304-A09A-49E2-8898-993DF574E025}" type="datetimeFigureOut">
              <a:rPr lang="en-US" smtClean="0"/>
              <a:pPr/>
              <a:t>10/27/2020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FBE90-15BC-4E29-83E4-E872ABC3681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s://en.wikipedia.org/wiki/Transformation_(genetics)"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8</a:t>
            </a:r>
            <a:endParaRPr lang="en-IN" dirty="0"/>
          </a:p>
        </p:txBody>
      </p:sp>
      <p:sp>
        <p:nvSpPr>
          <p:cNvPr id="3" name="Subtitle 2"/>
          <p:cNvSpPr>
            <a:spLocks noGrp="1"/>
          </p:cNvSpPr>
          <p:nvPr>
            <p:ph type="subTitle" idx="1"/>
          </p:nvPr>
        </p:nvSpPr>
        <p:spPr>
          <a:xfrm>
            <a:off x="1500166" y="3286124"/>
            <a:ext cx="6400800" cy="1752600"/>
          </a:xfrm>
        </p:spPr>
        <p:txBody>
          <a:bodyPr/>
          <a:lstStyle/>
          <a:p>
            <a:r>
              <a:rPr lang="en-US" dirty="0" err="1" smtClean="0"/>
              <a:t>Bacteriophage</a:t>
            </a:r>
            <a:r>
              <a:rPr lang="en-US" dirty="0" smtClean="0"/>
              <a:t> Cloning vectors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30"/>
            <a:ext cx="8229600" cy="1143000"/>
          </a:xfrm>
        </p:spPr>
        <p:txBody>
          <a:bodyPr/>
          <a:lstStyle/>
          <a:p>
            <a:r>
              <a:rPr lang="en-US" dirty="0" smtClean="0"/>
              <a:t>Lambda Insertion Vectors</a:t>
            </a:r>
            <a:endParaRPr lang="en-US" dirty="0"/>
          </a:p>
        </p:txBody>
      </p:sp>
      <p:sp>
        <p:nvSpPr>
          <p:cNvPr id="5" name="TextBox 4"/>
          <p:cNvSpPr txBox="1"/>
          <p:nvPr/>
        </p:nvSpPr>
        <p:spPr>
          <a:xfrm>
            <a:off x="428596" y="4643446"/>
            <a:ext cx="8286775" cy="1200329"/>
          </a:xfrm>
          <a:prstGeom prst="rect">
            <a:avLst/>
          </a:prstGeom>
          <a:noFill/>
        </p:spPr>
        <p:txBody>
          <a:bodyPr wrap="square" rtlCol="0">
            <a:spAutoFit/>
          </a:bodyPr>
          <a:lstStyle/>
          <a:p>
            <a:r>
              <a:rPr lang="en-US" dirty="0" smtClean="0"/>
              <a:t>Disruption of </a:t>
            </a:r>
            <a:r>
              <a:rPr lang="en-US" dirty="0" err="1" smtClean="0"/>
              <a:t>cI</a:t>
            </a:r>
            <a:r>
              <a:rPr lang="en-US" dirty="0" smtClean="0"/>
              <a:t> gene- </a:t>
            </a:r>
            <a:r>
              <a:rPr lang="en-US" dirty="0" err="1" smtClean="0"/>
              <a:t>cI</a:t>
            </a:r>
            <a:r>
              <a:rPr lang="en-US" dirty="0" smtClean="0"/>
              <a:t> promotes </a:t>
            </a:r>
            <a:r>
              <a:rPr lang="en-US" dirty="0" err="1" smtClean="0"/>
              <a:t>lysogeny</a:t>
            </a:r>
            <a:r>
              <a:rPr lang="en-US" dirty="0" smtClean="0"/>
              <a:t>, thus, </a:t>
            </a:r>
            <a:r>
              <a:rPr lang="en-IN" dirty="0" smtClean="0"/>
              <a:t>recombinants are distinguished as clear rather than turbid plaques</a:t>
            </a:r>
          </a:p>
          <a:p>
            <a:endParaRPr lang="en-IN" dirty="0" smtClean="0"/>
          </a:p>
          <a:p>
            <a:r>
              <a:rPr lang="en-IN" dirty="0" smtClean="0"/>
              <a:t>Disruption of </a:t>
            </a:r>
            <a:r>
              <a:rPr lang="en-IN" dirty="0" err="1" smtClean="0"/>
              <a:t>lacZ</a:t>
            </a:r>
            <a:r>
              <a:rPr lang="en-IN" dirty="0" smtClean="0"/>
              <a:t>’- Recombinants give clear rather than blue plaques on X-gal agar.</a:t>
            </a:r>
            <a:endParaRPr lang="en-IN" dirty="0"/>
          </a:p>
        </p:txBody>
      </p:sp>
      <p:pic>
        <p:nvPicPr>
          <p:cNvPr id="1026" name="Picture 2"/>
          <p:cNvPicPr>
            <a:picLocks noChangeAspect="1" noChangeArrowheads="1"/>
          </p:cNvPicPr>
          <p:nvPr/>
        </p:nvPicPr>
        <p:blipFill>
          <a:blip r:embed="rId3"/>
          <a:srcRect/>
          <a:stretch>
            <a:fillRect/>
          </a:stretch>
        </p:blipFill>
        <p:spPr bwMode="auto">
          <a:xfrm>
            <a:off x="838200" y="785794"/>
            <a:ext cx="7377138" cy="36528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Replacement Vectors</a:t>
            </a:r>
            <a:endParaRPr lang="en-US" dirty="0"/>
          </a:p>
        </p:txBody>
      </p:sp>
      <p:pic>
        <p:nvPicPr>
          <p:cNvPr id="13314" name="Picture 2"/>
          <p:cNvPicPr>
            <a:picLocks noChangeAspect="1" noChangeArrowheads="1"/>
          </p:cNvPicPr>
          <p:nvPr/>
        </p:nvPicPr>
        <p:blipFill>
          <a:blip r:embed="rId3" cstate="print"/>
          <a:srcRect/>
          <a:stretch>
            <a:fillRect/>
          </a:stretch>
        </p:blipFill>
        <p:spPr bwMode="auto">
          <a:xfrm>
            <a:off x="609600" y="1371600"/>
            <a:ext cx="7995804"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62"/>
            <a:ext cx="8229600" cy="1143000"/>
          </a:xfrm>
        </p:spPr>
        <p:txBody>
          <a:bodyPr>
            <a:normAutofit/>
          </a:bodyPr>
          <a:lstStyle/>
          <a:p>
            <a:r>
              <a:rPr lang="en-IN" sz="3200" dirty="0" smtClean="0"/>
              <a:t>Construction of a genomic library of human DNA in a </a:t>
            </a:r>
            <a:r>
              <a:rPr lang="en-IN" sz="3200" dirty="0" err="1" smtClean="0"/>
              <a:t>bacteriophage</a:t>
            </a:r>
            <a:r>
              <a:rPr lang="en-IN" sz="3200" dirty="0" smtClean="0"/>
              <a:t> λ vector.</a:t>
            </a:r>
            <a:endParaRPr lang="en-IN" sz="3200" dirty="0"/>
          </a:p>
        </p:txBody>
      </p:sp>
      <p:pic>
        <p:nvPicPr>
          <p:cNvPr id="79874" name="Picture 2" descr="Figure 7-12. Construction of a genomic library of human DNA in a bacteriophage λ vector."/>
          <p:cNvPicPr>
            <a:picLocks noChangeAspect="1" noChangeArrowheads="1"/>
          </p:cNvPicPr>
          <p:nvPr/>
        </p:nvPicPr>
        <p:blipFill>
          <a:blip r:embed="rId2"/>
          <a:srcRect/>
          <a:stretch>
            <a:fillRect/>
          </a:stretch>
        </p:blipFill>
        <p:spPr bwMode="auto">
          <a:xfrm>
            <a:off x="1142976" y="1000109"/>
            <a:ext cx="7072362" cy="585789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85776"/>
            <a:ext cx="8043890" cy="1143000"/>
          </a:xfrm>
        </p:spPr>
        <p:txBody>
          <a:bodyPr>
            <a:normAutofit/>
          </a:bodyPr>
          <a:lstStyle/>
          <a:p>
            <a:r>
              <a:rPr lang="en-US" sz="3200" dirty="0" smtClean="0"/>
              <a:t>Strategies for selection of recombinant phages</a:t>
            </a:r>
            <a:endParaRPr lang="en-US" sz="3200" dirty="0"/>
          </a:p>
        </p:txBody>
      </p:sp>
      <p:pic>
        <p:nvPicPr>
          <p:cNvPr id="11266" name="Picture 2"/>
          <p:cNvPicPr>
            <a:picLocks noChangeAspect="1" noChangeArrowheads="1"/>
          </p:cNvPicPr>
          <p:nvPr/>
        </p:nvPicPr>
        <p:blipFill>
          <a:blip r:embed="rId3" cstate="print"/>
          <a:srcRect b="69791"/>
          <a:stretch>
            <a:fillRect/>
          </a:stretch>
        </p:blipFill>
        <p:spPr bwMode="auto">
          <a:xfrm>
            <a:off x="571472" y="857232"/>
            <a:ext cx="4071966" cy="2500330"/>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t="30209" b="40624"/>
          <a:stretch>
            <a:fillRect/>
          </a:stretch>
        </p:blipFill>
        <p:spPr bwMode="auto">
          <a:xfrm>
            <a:off x="4857752" y="857232"/>
            <a:ext cx="4000528" cy="242889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t="58334" b="17708"/>
          <a:stretch>
            <a:fillRect/>
          </a:stretch>
        </p:blipFill>
        <p:spPr bwMode="auto">
          <a:xfrm>
            <a:off x="2571736" y="3500438"/>
            <a:ext cx="3781425" cy="25717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3357562"/>
            <a:ext cx="8472518" cy="1143000"/>
          </a:xfrm>
        </p:spPr>
        <p:txBody>
          <a:bodyPr>
            <a:normAutofit fontScale="90000"/>
          </a:bodyPr>
          <a:lstStyle/>
          <a:p>
            <a:r>
              <a:rPr lang="en-US" dirty="0" smtClean="0"/>
              <a:t>The need for vectors with larger inserts</a:t>
            </a:r>
            <a:br>
              <a:rPr lang="en-US" dirty="0" smtClean="0"/>
            </a:br>
            <a:r>
              <a:rPr lang="en-US" sz="3100" dirty="0" smtClean="0"/>
              <a:t>Genomic Libraries</a:t>
            </a:r>
            <a:endParaRPr lang="en-IN" sz="31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3470" t="17582" r="2196"/>
          <a:stretch>
            <a:fillRect/>
          </a:stretch>
        </p:blipFill>
        <p:spPr bwMode="auto">
          <a:xfrm>
            <a:off x="0" y="457200"/>
            <a:ext cx="920496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4056" t="26374" r="3367" b="31868"/>
          <a:stretch>
            <a:fillRect/>
          </a:stretch>
        </p:blipFill>
        <p:spPr bwMode="auto">
          <a:xfrm>
            <a:off x="76200" y="1219200"/>
            <a:ext cx="8839200"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l="25000" t="22395" b="28125"/>
          <a:stretch>
            <a:fillRect/>
          </a:stretch>
        </p:blipFill>
        <p:spPr bwMode="auto">
          <a:xfrm>
            <a:off x="285720" y="928670"/>
            <a:ext cx="8358246" cy="57483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Cosmids</a:t>
            </a:r>
            <a:r>
              <a:rPr lang="en-US" dirty="0" smtClean="0"/>
              <a:t>-</a:t>
            </a:r>
            <a:r>
              <a:rPr lang="en-IN" dirty="0" smtClean="0"/>
              <a:t>Long DNA fragments can be cloned using a </a:t>
            </a:r>
            <a:r>
              <a:rPr lang="en-IN" dirty="0" err="1" smtClean="0"/>
              <a:t>cosmid</a:t>
            </a:r>
            <a:endParaRPr lang="en-US" dirty="0"/>
          </a:p>
        </p:txBody>
      </p:sp>
      <p:sp>
        <p:nvSpPr>
          <p:cNvPr id="3" name="Content Placeholder 2"/>
          <p:cNvSpPr>
            <a:spLocks noGrp="1"/>
          </p:cNvSpPr>
          <p:nvPr>
            <p:ph idx="1"/>
          </p:nvPr>
        </p:nvSpPr>
        <p:spPr/>
        <p:txBody>
          <a:bodyPr/>
          <a:lstStyle/>
          <a:p>
            <a:pPr>
              <a:buNone/>
            </a:pPr>
            <a:r>
              <a:rPr lang="en-US" dirty="0" smtClean="0"/>
              <a:t>Refer:</a:t>
            </a:r>
          </a:p>
          <a:p>
            <a:pPr>
              <a:buNone/>
            </a:pPr>
            <a:r>
              <a:rPr lang="en-US" dirty="0" smtClean="0"/>
              <a:t>https://www.ncbi.nlm.nih.gov/books/NBK21696/</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0" y="857232"/>
            <a:ext cx="6096000" cy="5364163"/>
          </a:xfrm>
        </p:spPr>
        <p:txBody>
          <a:bodyPr>
            <a:normAutofit lnSpcReduction="10000"/>
          </a:bodyPr>
          <a:lstStyle/>
          <a:p>
            <a:pPr eaLnBrk="1" hangingPunct="1">
              <a:lnSpc>
                <a:spcPct val="80000"/>
              </a:lnSpc>
              <a:buFontTx/>
              <a:buNone/>
            </a:pPr>
            <a:r>
              <a:rPr lang="en-GB" sz="2400" b="1" dirty="0" err="1" smtClean="0"/>
              <a:t>Cosmids</a:t>
            </a:r>
            <a:endParaRPr lang="en-GB" sz="2400" dirty="0" smtClean="0"/>
          </a:p>
          <a:p>
            <a:pPr eaLnBrk="1" hangingPunct="1">
              <a:lnSpc>
                <a:spcPct val="80000"/>
              </a:lnSpc>
            </a:pPr>
            <a:r>
              <a:rPr lang="en-GB" sz="2400" dirty="0" smtClean="0"/>
              <a:t>Cross between phage and plasmid</a:t>
            </a:r>
          </a:p>
          <a:p>
            <a:pPr eaLnBrk="1" hangingPunct="1">
              <a:lnSpc>
                <a:spcPct val="80000"/>
              </a:lnSpc>
            </a:pPr>
            <a:r>
              <a:rPr lang="en-GB" sz="2400" dirty="0" smtClean="0"/>
              <a:t>Circular </a:t>
            </a:r>
            <a:r>
              <a:rPr lang="en-GB" sz="2400" dirty="0" err="1" smtClean="0"/>
              <a:t>ds</a:t>
            </a:r>
            <a:r>
              <a:rPr lang="en-GB" sz="2400" dirty="0" smtClean="0"/>
              <a:t> DNA</a:t>
            </a:r>
          </a:p>
          <a:p>
            <a:pPr eaLnBrk="1" hangingPunct="1">
              <a:lnSpc>
                <a:spcPct val="80000"/>
              </a:lnSpc>
            </a:pPr>
            <a:r>
              <a:rPr lang="en-GB" sz="2400" dirty="0" smtClean="0"/>
              <a:t>Contain </a:t>
            </a:r>
            <a:r>
              <a:rPr lang="en-GB" sz="2400" dirty="0" err="1" smtClean="0"/>
              <a:t>cos</a:t>
            </a:r>
            <a:r>
              <a:rPr lang="en-GB" sz="2400" dirty="0" smtClean="0"/>
              <a:t> sites and can be packaged into phage heads</a:t>
            </a:r>
          </a:p>
          <a:p>
            <a:pPr eaLnBrk="1" hangingPunct="1">
              <a:lnSpc>
                <a:spcPct val="80000"/>
              </a:lnSpc>
            </a:pPr>
            <a:r>
              <a:rPr lang="en-GB" sz="2400" dirty="0" smtClean="0"/>
              <a:t>Carry more DNA than plasmid and can be maintained and manipulated as plasmids</a:t>
            </a:r>
          </a:p>
          <a:p>
            <a:pPr eaLnBrk="1" hangingPunct="1">
              <a:lnSpc>
                <a:spcPct val="80000"/>
              </a:lnSpc>
              <a:buFontTx/>
              <a:buNone/>
            </a:pPr>
            <a:endParaRPr lang="en-GB" sz="2400" b="1" dirty="0" smtClean="0"/>
          </a:p>
          <a:p>
            <a:pPr eaLnBrk="1" hangingPunct="1">
              <a:lnSpc>
                <a:spcPct val="80000"/>
              </a:lnSpc>
              <a:buFontTx/>
              <a:buNone/>
            </a:pPr>
            <a:r>
              <a:rPr lang="en-GB" sz="2400" b="1" dirty="0" smtClean="0"/>
              <a:t>Cloning using </a:t>
            </a:r>
            <a:r>
              <a:rPr lang="en-GB" sz="2400" b="1" dirty="0" err="1" smtClean="0"/>
              <a:t>cosmids</a:t>
            </a:r>
            <a:endParaRPr lang="en-GB" sz="2400" dirty="0" smtClean="0"/>
          </a:p>
          <a:p>
            <a:pPr eaLnBrk="1" hangingPunct="1">
              <a:lnSpc>
                <a:spcPct val="80000"/>
              </a:lnSpc>
            </a:pPr>
            <a:r>
              <a:rPr lang="en-GB" sz="2400" dirty="0" smtClean="0"/>
              <a:t>Clone into vector as would with plasmid</a:t>
            </a:r>
          </a:p>
          <a:p>
            <a:pPr eaLnBrk="1" hangingPunct="1">
              <a:lnSpc>
                <a:spcPct val="80000"/>
              </a:lnSpc>
            </a:pPr>
            <a:r>
              <a:rPr lang="en-GB" sz="2400" dirty="0" smtClean="0"/>
              <a:t>Introduce DNA to cell as you would with phage</a:t>
            </a:r>
          </a:p>
          <a:p>
            <a:pPr eaLnBrk="1" hangingPunct="1">
              <a:lnSpc>
                <a:spcPct val="80000"/>
              </a:lnSpc>
            </a:pPr>
            <a:r>
              <a:rPr lang="en-GB" sz="2400" dirty="0" smtClean="0"/>
              <a:t>Propagate as you would a plasmid</a:t>
            </a:r>
          </a:p>
          <a:p>
            <a:pPr eaLnBrk="1" hangingPunct="1">
              <a:lnSpc>
                <a:spcPct val="80000"/>
              </a:lnSpc>
            </a:pPr>
            <a:r>
              <a:rPr lang="en-GB" sz="2400" dirty="0" err="1" smtClean="0"/>
              <a:t>Cosmids</a:t>
            </a:r>
            <a:r>
              <a:rPr lang="en-GB" sz="2400" dirty="0" smtClean="0"/>
              <a:t> have about 5kb DNA and therefore can get ~ 33-48kb foreign DNA into a phage head.</a:t>
            </a:r>
            <a:endParaRPr lang="en-US" sz="2400" dirty="0" smtClean="0"/>
          </a:p>
        </p:txBody>
      </p:sp>
      <p:pic>
        <p:nvPicPr>
          <p:cNvPr id="19459" name="Picture 5" descr="cosmid"/>
          <p:cNvPicPr>
            <a:picLocks noChangeAspect="1" noChangeArrowheads="1"/>
          </p:cNvPicPr>
          <p:nvPr/>
        </p:nvPicPr>
        <p:blipFill>
          <a:blip r:embed="rId2" cstate="print"/>
          <a:srcRect/>
          <a:stretch>
            <a:fillRect/>
          </a:stretch>
        </p:blipFill>
        <p:spPr bwMode="auto">
          <a:xfrm>
            <a:off x="5715008" y="1219200"/>
            <a:ext cx="3238492"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4257676" cy="1143000"/>
          </a:xfrm>
        </p:spPr>
        <p:txBody>
          <a:bodyPr/>
          <a:lstStyle/>
          <a:p>
            <a:r>
              <a:rPr lang="en-GB" dirty="0" err="1" smtClean="0"/>
              <a:t>Bacteriophage</a:t>
            </a:r>
            <a:endParaRPr lang="en-US" dirty="0"/>
          </a:p>
        </p:txBody>
      </p:sp>
      <p:pic>
        <p:nvPicPr>
          <p:cNvPr id="1026" name="Picture 2"/>
          <p:cNvPicPr>
            <a:picLocks noChangeAspect="1" noChangeArrowheads="1"/>
          </p:cNvPicPr>
          <p:nvPr/>
        </p:nvPicPr>
        <p:blipFill>
          <a:blip r:embed="rId3" cstate="print"/>
          <a:srcRect l="49629" t="21395" r="28333" b="67974"/>
          <a:stretch>
            <a:fillRect/>
          </a:stretch>
        </p:blipFill>
        <p:spPr bwMode="auto">
          <a:xfrm>
            <a:off x="357158" y="5429240"/>
            <a:ext cx="4643470" cy="1428760"/>
          </a:xfrm>
          <a:prstGeom prst="rect">
            <a:avLst/>
          </a:prstGeom>
          <a:noFill/>
          <a:ln w="9525">
            <a:noFill/>
            <a:miter lim="800000"/>
            <a:headEnd/>
            <a:tailEnd/>
          </a:ln>
        </p:spPr>
      </p:pic>
      <p:sp>
        <p:nvSpPr>
          <p:cNvPr id="4" name="TextBox 3"/>
          <p:cNvSpPr txBox="1"/>
          <p:nvPr/>
        </p:nvSpPr>
        <p:spPr>
          <a:xfrm>
            <a:off x="5072066" y="785794"/>
            <a:ext cx="3786182" cy="5632311"/>
          </a:xfrm>
          <a:prstGeom prst="rect">
            <a:avLst/>
          </a:prstGeom>
          <a:noFill/>
        </p:spPr>
        <p:txBody>
          <a:bodyPr wrap="square" rtlCol="0">
            <a:spAutoFit/>
          </a:bodyPr>
          <a:lstStyle/>
          <a:p>
            <a:pPr>
              <a:buFont typeface="Wingdings" pitchFamily="2" charset="2"/>
              <a:buChar char="Ø"/>
            </a:pPr>
            <a:r>
              <a:rPr lang="en-US" sz="2400" dirty="0" smtClean="0">
                <a:solidFill>
                  <a:srgbClr val="00B050"/>
                </a:solidFill>
              </a:rPr>
              <a:t>Plasmid Vectors</a:t>
            </a:r>
          </a:p>
          <a:p>
            <a:pPr>
              <a:buFont typeface="Wingdings" pitchFamily="2" charset="2"/>
              <a:buChar char="Ø"/>
            </a:pPr>
            <a:endParaRPr lang="en-US" sz="2400" dirty="0" smtClean="0"/>
          </a:p>
          <a:p>
            <a:pPr>
              <a:buFont typeface="Wingdings" pitchFamily="2" charset="2"/>
              <a:buChar char="Ø"/>
            </a:pPr>
            <a:r>
              <a:rPr lang="en-US" sz="2400" dirty="0" smtClean="0"/>
              <a:t>Lambda Vectors</a:t>
            </a:r>
          </a:p>
          <a:p>
            <a:pPr>
              <a:buFont typeface="Wingdings" pitchFamily="2" charset="2"/>
              <a:buChar char="Ø"/>
            </a:pPr>
            <a:endParaRPr lang="en-US" sz="2400" dirty="0" smtClean="0"/>
          </a:p>
          <a:p>
            <a:pPr>
              <a:buFont typeface="Wingdings" pitchFamily="2" charset="2"/>
              <a:buChar char="Ø"/>
            </a:pPr>
            <a:r>
              <a:rPr lang="en-US" sz="2400" dirty="0" smtClean="0"/>
              <a:t>Selection of Recombinants</a:t>
            </a:r>
          </a:p>
          <a:p>
            <a:pPr>
              <a:buFont typeface="Wingdings" pitchFamily="2" charset="2"/>
              <a:buChar char="Ø"/>
            </a:pPr>
            <a:endParaRPr lang="en-US" sz="2400" dirty="0" smtClean="0"/>
          </a:p>
          <a:p>
            <a:pPr>
              <a:buFont typeface="Wingdings" pitchFamily="2" charset="2"/>
              <a:buChar char="Ø"/>
            </a:pPr>
            <a:r>
              <a:rPr lang="en-US" sz="2400" dirty="0" err="1" smtClean="0"/>
              <a:t>Cosmid</a:t>
            </a:r>
            <a:r>
              <a:rPr lang="en-US" sz="2400" dirty="0" smtClean="0"/>
              <a:t> Vectors</a:t>
            </a:r>
          </a:p>
          <a:p>
            <a:endParaRPr lang="en-US" sz="2400" dirty="0" smtClean="0"/>
          </a:p>
          <a:p>
            <a:pPr>
              <a:buFont typeface="Wingdings" pitchFamily="2" charset="2"/>
              <a:buChar char="Ø"/>
            </a:pPr>
            <a:r>
              <a:rPr lang="en-US" sz="2400" dirty="0" smtClean="0">
                <a:solidFill>
                  <a:srgbClr val="FF0000"/>
                </a:solidFill>
              </a:rPr>
              <a:t>M13 Vectors- (</a:t>
            </a:r>
            <a:r>
              <a:rPr lang="en-US" sz="2400" dirty="0" err="1" smtClean="0">
                <a:solidFill>
                  <a:srgbClr val="FF0000"/>
                </a:solidFill>
              </a:rPr>
              <a:t>ssDNA</a:t>
            </a:r>
            <a:r>
              <a:rPr lang="en-US" sz="2400" dirty="0" smtClean="0">
                <a:solidFill>
                  <a:srgbClr val="FF0000"/>
                </a:solidFill>
              </a:rPr>
              <a:t> prep)</a:t>
            </a:r>
          </a:p>
          <a:p>
            <a:pPr>
              <a:buFont typeface="Wingdings" pitchFamily="2" charset="2"/>
              <a:buChar char="Ø"/>
            </a:pPr>
            <a:endParaRPr lang="en-US" sz="2400" dirty="0" smtClean="0">
              <a:solidFill>
                <a:srgbClr val="FF0000"/>
              </a:solidFill>
            </a:endParaRPr>
          </a:p>
          <a:p>
            <a:pPr>
              <a:buFont typeface="Wingdings" pitchFamily="2" charset="2"/>
              <a:buChar char="Ø"/>
            </a:pPr>
            <a:r>
              <a:rPr lang="en-US" sz="2400" dirty="0" err="1" smtClean="0">
                <a:solidFill>
                  <a:srgbClr val="FF0000"/>
                </a:solidFill>
              </a:rPr>
              <a:t>Phagemid</a:t>
            </a:r>
            <a:r>
              <a:rPr lang="en-US" sz="2400" dirty="0" smtClean="0">
                <a:solidFill>
                  <a:srgbClr val="FF0000"/>
                </a:solidFill>
              </a:rPr>
              <a:t> Vectors</a:t>
            </a:r>
          </a:p>
          <a:p>
            <a:pPr>
              <a:buFont typeface="Wingdings" pitchFamily="2" charset="2"/>
              <a:buChar char="Ø"/>
            </a:pPr>
            <a:endParaRPr lang="en-US" sz="2400" dirty="0" smtClean="0">
              <a:solidFill>
                <a:srgbClr val="FF0000"/>
              </a:solidFill>
            </a:endParaRPr>
          </a:p>
          <a:p>
            <a:pPr>
              <a:buFont typeface="Wingdings" pitchFamily="2" charset="2"/>
              <a:buChar char="Ø"/>
            </a:pPr>
            <a:r>
              <a:rPr lang="en-US" sz="2400" dirty="0" smtClean="0">
                <a:solidFill>
                  <a:srgbClr val="FF0000"/>
                </a:solidFill>
              </a:rPr>
              <a:t>BAC vectors</a:t>
            </a:r>
          </a:p>
          <a:p>
            <a:pPr>
              <a:buFont typeface="Wingdings" pitchFamily="2" charset="2"/>
              <a:buChar char="Ø"/>
            </a:pPr>
            <a:endParaRPr lang="en-US" sz="2400" dirty="0" smtClean="0">
              <a:solidFill>
                <a:srgbClr val="FF0000"/>
              </a:solidFill>
            </a:endParaRPr>
          </a:p>
          <a:p>
            <a:pPr>
              <a:buFont typeface="Wingdings" pitchFamily="2" charset="2"/>
              <a:buChar char="Ø"/>
            </a:pPr>
            <a:r>
              <a:rPr lang="en-US" sz="2400" dirty="0" smtClean="0">
                <a:solidFill>
                  <a:srgbClr val="FF0000"/>
                </a:solidFill>
              </a:rPr>
              <a:t>YAC vectors</a:t>
            </a:r>
            <a:endParaRPr lang="en-IN" sz="2400" dirty="0">
              <a:solidFill>
                <a:srgbClr val="FF0000"/>
              </a:solidFill>
            </a:endParaRPr>
          </a:p>
        </p:txBody>
      </p:sp>
      <p:pic>
        <p:nvPicPr>
          <p:cNvPr id="5" name="Picture 2"/>
          <p:cNvPicPr>
            <a:picLocks noChangeAspect="1" noChangeArrowheads="1"/>
          </p:cNvPicPr>
          <p:nvPr/>
        </p:nvPicPr>
        <p:blipFill>
          <a:blip r:embed="rId3" cstate="print"/>
          <a:srcRect l="24444" t="21395" r="48866" b="45116"/>
          <a:stretch>
            <a:fillRect/>
          </a:stretch>
        </p:blipFill>
        <p:spPr bwMode="auto">
          <a:xfrm>
            <a:off x="428596" y="1142984"/>
            <a:ext cx="4286280" cy="45005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0898" name="Picture 2" descr="Figure 7-16. General procedure for cloning DNA fragments in cosmid vectors."/>
          <p:cNvPicPr>
            <a:picLocks noChangeAspect="1" noChangeArrowheads="1"/>
          </p:cNvPicPr>
          <p:nvPr/>
        </p:nvPicPr>
        <p:blipFill>
          <a:blip r:embed="rId2"/>
          <a:srcRect/>
          <a:stretch>
            <a:fillRect/>
          </a:stretch>
        </p:blipFill>
        <p:spPr bwMode="auto">
          <a:xfrm>
            <a:off x="1785918" y="0"/>
            <a:ext cx="5429288" cy="6858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071678"/>
            <a:ext cx="8229600" cy="1143000"/>
          </a:xfrm>
        </p:spPr>
        <p:txBody>
          <a:bodyPr/>
          <a:lstStyle/>
          <a:p>
            <a:r>
              <a:rPr lang="en-US" dirty="0" smtClean="0"/>
              <a:t>In-vitro packaging</a:t>
            </a:r>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523875" y="0"/>
            <a:ext cx="4808538" cy="6858000"/>
            <a:chOff x="156" y="0"/>
            <a:chExt cx="3029" cy="4320"/>
          </a:xfrm>
        </p:grpSpPr>
        <p:pic>
          <p:nvPicPr>
            <p:cNvPr id="58377" name="Picture 9" descr="04-1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6" y="0"/>
              <a:ext cx="3029"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8" name="Line 3"/>
            <p:cNvSpPr>
              <a:spLocks noChangeShapeType="1"/>
            </p:cNvSpPr>
            <p:nvPr/>
          </p:nvSpPr>
          <p:spPr bwMode="auto">
            <a:xfrm>
              <a:off x="971" y="1201"/>
              <a:ext cx="490"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8379" name="Line 4"/>
            <p:cNvSpPr>
              <a:spLocks noChangeShapeType="1"/>
            </p:cNvSpPr>
            <p:nvPr/>
          </p:nvSpPr>
          <p:spPr bwMode="auto">
            <a:xfrm>
              <a:off x="1036" y="1323"/>
              <a:ext cx="380"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8380" name="Line 5"/>
            <p:cNvSpPr>
              <a:spLocks noChangeShapeType="1"/>
            </p:cNvSpPr>
            <p:nvPr/>
          </p:nvSpPr>
          <p:spPr bwMode="auto">
            <a:xfrm>
              <a:off x="191" y="1442"/>
              <a:ext cx="489"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8381" name="Line 6"/>
            <p:cNvSpPr>
              <a:spLocks noChangeShapeType="1"/>
            </p:cNvSpPr>
            <p:nvPr/>
          </p:nvSpPr>
          <p:spPr bwMode="auto">
            <a:xfrm>
              <a:off x="2145" y="1336"/>
              <a:ext cx="489"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8382" name="Line 7"/>
            <p:cNvSpPr>
              <a:spLocks noChangeShapeType="1"/>
            </p:cNvSpPr>
            <p:nvPr/>
          </p:nvSpPr>
          <p:spPr bwMode="auto">
            <a:xfrm>
              <a:off x="2288" y="1554"/>
              <a:ext cx="815" cy="1"/>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sp>
        <p:nvSpPr>
          <p:cNvPr id="58371" name="Rectangle 8"/>
          <p:cNvSpPr>
            <a:spLocks noGrp="1" noChangeArrowheads="1"/>
          </p:cNvSpPr>
          <p:nvPr>
            <p:ph type="title"/>
          </p:nvPr>
        </p:nvSpPr>
        <p:spPr>
          <a:xfrm>
            <a:off x="47625" y="5168900"/>
            <a:ext cx="2511425" cy="1338263"/>
          </a:xfrm>
          <a:noFill/>
          <a:ln>
            <a:solidFill>
              <a:srgbClr val="00FF00"/>
            </a:solidFill>
            <a:miter lim="800000"/>
            <a:headEnd/>
            <a:tailEnd/>
          </a:ln>
        </p:spPr>
        <p:txBody>
          <a:bodyPr/>
          <a:lstStyle/>
          <a:p>
            <a:pPr eaLnBrk="1" hangingPunct="1"/>
            <a:r>
              <a:rPr lang="en-US" altLang="it-IT" sz="2600" smtClean="0">
                <a:latin typeface="Futura" pitchFamily="96" charset="0"/>
              </a:rPr>
              <a:t>The packaged phage particles are infectious</a:t>
            </a:r>
          </a:p>
        </p:txBody>
      </p:sp>
      <p:sp>
        <p:nvSpPr>
          <p:cNvPr id="58372" name="Rectangle 10"/>
          <p:cNvSpPr>
            <a:spLocks noChangeArrowheads="1"/>
          </p:cNvSpPr>
          <p:nvPr/>
        </p:nvSpPr>
        <p:spPr bwMode="auto">
          <a:xfrm>
            <a:off x="5207000" y="0"/>
            <a:ext cx="3937000" cy="157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it-IT" sz="3200">
                <a:solidFill>
                  <a:srgbClr val="000000"/>
                </a:solidFill>
                <a:latin typeface="Futura" pitchFamily="96" charset="0"/>
              </a:rPr>
              <a:t>How to transfer recombinant lambda into cells?</a:t>
            </a:r>
          </a:p>
        </p:txBody>
      </p:sp>
      <p:pic>
        <p:nvPicPr>
          <p:cNvPr id="58373" name="Picture 11" descr="04-14"/>
          <p:cNvPicPr>
            <a:picLocks noChangeAspect="1" noChangeArrowheads="1"/>
          </p:cNvPicPr>
          <p:nvPr/>
        </p:nvPicPr>
        <p:blipFill>
          <a:blip r:embed="rId4">
            <a:extLst>
              <a:ext uri="{28A0092B-C50C-407E-A947-70E740481C1C}">
                <a14:useLocalDpi xmlns="" xmlns:a14="http://schemas.microsoft.com/office/drawing/2010/main" val="0"/>
              </a:ext>
            </a:extLst>
          </a:blip>
          <a:srcRect r="43758"/>
          <a:stretch>
            <a:fillRect/>
          </a:stretch>
        </p:blipFill>
        <p:spPr bwMode="auto">
          <a:xfrm>
            <a:off x="6659563" y="1690688"/>
            <a:ext cx="2484437" cy="494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4" name="Rectangle 13"/>
          <p:cNvSpPr>
            <a:spLocks noChangeArrowheads="1"/>
          </p:cNvSpPr>
          <p:nvPr/>
        </p:nvSpPr>
        <p:spPr bwMode="auto">
          <a:xfrm>
            <a:off x="3074988" y="3113088"/>
            <a:ext cx="1689100" cy="209550"/>
          </a:xfrm>
          <a:prstGeom prst="rect">
            <a:avLst/>
          </a:prstGeom>
          <a:noFill/>
          <a:ln w="3810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it-IT" altLang="it-IT" sz="2600">
              <a:solidFill>
                <a:srgbClr val="000000"/>
              </a:solidFill>
              <a:latin typeface="Futura" pitchFamily="96" charset="0"/>
            </a:endParaRPr>
          </a:p>
        </p:txBody>
      </p:sp>
      <p:sp>
        <p:nvSpPr>
          <p:cNvPr id="58375" name="Line 14"/>
          <p:cNvSpPr>
            <a:spLocks noChangeShapeType="1"/>
          </p:cNvSpPr>
          <p:nvPr/>
        </p:nvSpPr>
        <p:spPr bwMode="auto">
          <a:xfrm>
            <a:off x="3829050" y="5824538"/>
            <a:ext cx="2587625"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8376" name="Line 15"/>
          <p:cNvSpPr>
            <a:spLocks noChangeShapeType="1"/>
          </p:cNvSpPr>
          <p:nvPr/>
        </p:nvSpPr>
        <p:spPr bwMode="auto">
          <a:xfrm flipH="1">
            <a:off x="4889500" y="925513"/>
            <a:ext cx="1546225" cy="213042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vectors</a:t>
            </a:r>
            <a:endParaRPr lang="en-US" dirty="0"/>
          </a:p>
        </p:txBody>
      </p:sp>
      <p:sp>
        <p:nvSpPr>
          <p:cNvPr id="3" name="Content Placeholder 2"/>
          <p:cNvSpPr>
            <a:spLocks noGrp="1"/>
          </p:cNvSpPr>
          <p:nvPr>
            <p:ph idx="1"/>
          </p:nvPr>
        </p:nvSpPr>
        <p:spPr/>
        <p:txBody>
          <a:bodyPr>
            <a:normAutofit/>
          </a:bodyPr>
          <a:lstStyle/>
          <a:p>
            <a:r>
              <a:rPr lang="en-US" dirty="0"/>
              <a:t>Other high-capacity vectors have been constructed from </a:t>
            </a:r>
            <a:r>
              <a:rPr lang="en-US" dirty="0" err="1"/>
              <a:t>bacteriophage</a:t>
            </a:r>
            <a:endParaRPr lang="en-US" dirty="0"/>
          </a:p>
          <a:p>
            <a:r>
              <a:rPr lang="en-US" b="1" dirty="0"/>
              <a:t>P1, which has the advantage over </a:t>
            </a:r>
            <a:r>
              <a:rPr lang="en-US" b="1" dirty="0" smtClean="0"/>
              <a:t>lambda </a:t>
            </a:r>
            <a:r>
              <a:rPr lang="en-US" b="1" dirty="0"/>
              <a:t>of being able to squeeze 110 kb of DNA into </a:t>
            </a:r>
            <a:r>
              <a:rPr lang="en-US" b="1" dirty="0" smtClean="0"/>
              <a:t>its </a:t>
            </a:r>
            <a:r>
              <a:rPr lang="en-US" dirty="0" err="1" smtClean="0"/>
              <a:t>capsid</a:t>
            </a:r>
            <a:r>
              <a:rPr lang="en-US" dirty="0" smtClean="0"/>
              <a:t> </a:t>
            </a:r>
            <a:r>
              <a:rPr lang="en-US" dirty="0"/>
              <a:t>structure. </a:t>
            </a:r>
            <a:endParaRPr lang="en-US" dirty="0" smtClean="0"/>
          </a:p>
          <a:p>
            <a:r>
              <a:rPr lang="en-US" dirty="0" err="1" smtClean="0"/>
              <a:t>Cosmid</a:t>
            </a:r>
            <a:r>
              <a:rPr lang="en-US" dirty="0" smtClean="0"/>
              <a:t>-type </a:t>
            </a:r>
            <a:r>
              <a:rPr lang="en-US" dirty="0"/>
              <a:t>vectors based on P1 have been designed and used to </a:t>
            </a:r>
            <a:r>
              <a:rPr lang="en-US" dirty="0" smtClean="0"/>
              <a:t>clone DNA </a:t>
            </a:r>
            <a:r>
              <a:rPr lang="en-US" dirty="0"/>
              <a:t>fragments ranging in size from 75 to 100 kb. </a:t>
            </a:r>
            <a:endParaRPr lang="en-US"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643174" y="0"/>
            <a:ext cx="3810000" cy="1143000"/>
          </a:xfrm>
          <a:prstGeom prst="rect">
            <a:avLst/>
          </a:prstGeom>
        </p:spPr>
        <p:txBody>
          <a:bodyPr vert="horz" lIns="91440" tIns="45720" rIns="91440" bIns="45720" rtlCol="0" anchor="ct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600" dirty="0" smtClean="0">
                <a:latin typeface="+mj-lt"/>
                <a:ea typeface="+mj-ea"/>
                <a:cs typeface="+mj-cs"/>
              </a:rPr>
              <a:t>M13 Phage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6.4</a:t>
            </a:r>
            <a:r>
              <a:rPr kumimoji="0" lang="en-US" sz="3600" b="0" i="0" u="none" strike="noStrike" kern="1200" cap="none" spc="0" normalizeH="0" noProof="0" dirty="0" smtClean="0">
                <a:ln>
                  <a:noFill/>
                </a:ln>
                <a:solidFill>
                  <a:schemeClr val="tx1"/>
                </a:solidFill>
                <a:effectLst/>
                <a:uLnTx/>
                <a:uFillTx/>
                <a:latin typeface="+mj-lt"/>
                <a:ea typeface="+mj-ea"/>
                <a:cs typeface="+mj-cs"/>
              </a:rPr>
              <a:t> kb, circular, </a:t>
            </a:r>
            <a:r>
              <a:rPr kumimoji="0" lang="en-US" sz="3600" b="0" i="0" u="none" strike="noStrike" kern="1200" cap="none" spc="0" normalizeH="0" noProof="0" dirty="0" err="1" smtClean="0">
                <a:ln>
                  <a:noFill/>
                </a:ln>
                <a:solidFill>
                  <a:schemeClr val="tx1"/>
                </a:solidFill>
                <a:effectLst/>
                <a:uLnTx/>
                <a:uFillTx/>
                <a:latin typeface="+mj-lt"/>
                <a:ea typeface="+mj-ea"/>
                <a:cs typeface="+mj-cs"/>
              </a:rPr>
              <a:t>ss</a:t>
            </a:r>
            <a:r>
              <a:rPr kumimoji="0" lang="en-US" sz="3600" b="0" i="0" u="none" strike="noStrike" kern="1200" cap="none" spc="0" normalizeH="0" noProof="0" dirty="0" smtClean="0">
                <a:ln>
                  <a:noFill/>
                </a:ln>
                <a:solidFill>
                  <a:schemeClr val="tx1"/>
                </a:solidFill>
                <a:effectLst/>
                <a:uLnTx/>
                <a:uFillTx/>
                <a:latin typeface="+mj-lt"/>
                <a:ea typeface="+mj-ea"/>
                <a:cs typeface="+mj-cs"/>
              </a:rPr>
              <a:t> DNA</a:t>
            </a:r>
            <a:endParaRPr kumimoji="0" lang="en-US" sz="36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4098" name="Picture 2"/>
          <p:cNvPicPr>
            <a:picLocks noChangeAspect="1" noChangeArrowheads="1"/>
          </p:cNvPicPr>
          <p:nvPr/>
        </p:nvPicPr>
        <p:blipFill>
          <a:blip r:embed="rId2" cstate="print"/>
          <a:srcRect l="27778" t="18605" r="36111" b="37674"/>
          <a:stretch>
            <a:fillRect/>
          </a:stretch>
        </p:blipFill>
        <p:spPr bwMode="auto">
          <a:xfrm>
            <a:off x="285720" y="1142984"/>
            <a:ext cx="8572732" cy="5429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3" cstate="print"/>
          <a:srcRect l="28333" t="33488" r="31667" b="14419"/>
          <a:stretch>
            <a:fillRect/>
          </a:stretch>
        </p:blipFill>
        <p:spPr bwMode="auto">
          <a:xfrm>
            <a:off x="304800" y="304800"/>
            <a:ext cx="8425543" cy="655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M13 as cloning vector-Advantages</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a:t>
            </a:r>
            <a:r>
              <a:rPr lang="en-US" dirty="0" smtClean="0"/>
              <a:t>genome is </a:t>
            </a:r>
            <a:r>
              <a:rPr lang="en-US" dirty="0"/>
              <a:t>less than 10 kb in </a:t>
            </a:r>
            <a:r>
              <a:rPr lang="en-US" dirty="0" smtClean="0"/>
              <a:t>size(~6.4 KB), </a:t>
            </a:r>
            <a:r>
              <a:rPr lang="en-US" dirty="0"/>
              <a:t>well within the range desirable for a potential vector. In addition,</a:t>
            </a:r>
          </a:p>
          <a:p>
            <a:r>
              <a:rPr lang="en-US" dirty="0" smtClean="0"/>
              <a:t>The </a:t>
            </a:r>
            <a:r>
              <a:rPr lang="en-US" dirty="0"/>
              <a:t>double-stranded </a:t>
            </a:r>
            <a:r>
              <a:rPr lang="en-US" b="1" dirty="0" err="1"/>
              <a:t>replicative</a:t>
            </a:r>
            <a:r>
              <a:rPr lang="en-US" b="1" dirty="0"/>
              <a:t> form (RF) of the M13 genome behaves very </a:t>
            </a:r>
            <a:r>
              <a:rPr lang="en-US" b="1" dirty="0" smtClean="0"/>
              <a:t>much </a:t>
            </a:r>
            <a:r>
              <a:rPr lang="en-US" dirty="0" smtClean="0"/>
              <a:t>like </a:t>
            </a:r>
            <a:r>
              <a:rPr lang="en-US" dirty="0"/>
              <a:t>a plasmid, and can be treated as such for experimental </a:t>
            </a:r>
            <a:r>
              <a:rPr lang="en-US" dirty="0" smtClean="0"/>
              <a:t>purposes (It </a:t>
            </a:r>
            <a:r>
              <a:rPr lang="en-US" dirty="0"/>
              <a:t>is easily </a:t>
            </a:r>
            <a:r>
              <a:rPr lang="en-US" dirty="0" smtClean="0"/>
              <a:t>prepared from </a:t>
            </a:r>
            <a:r>
              <a:rPr lang="en-US" dirty="0"/>
              <a:t>a culture of infected </a:t>
            </a:r>
            <a:r>
              <a:rPr lang="en-US" i="1" dirty="0"/>
              <a:t>E. coli </a:t>
            </a:r>
            <a:r>
              <a:rPr lang="en-US" i="1" dirty="0" smtClean="0"/>
              <a:t>cells)</a:t>
            </a:r>
            <a:r>
              <a:rPr lang="en-US" dirty="0" smtClean="0"/>
              <a:t>. </a:t>
            </a:r>
            <a:endParaRPr lang="en-US" dirty="0" smtClean="0"/>
          </a:p>
          <a:p>
            <a:r>
              <a:rPr lang="en-US" dirty="0" smtClean="0"/>
              <a:t>Most </a:t>
            </a:r>
            <a:r>
              <a:rPr lang="en-US" dirty="0"/>
              <a:t>importantly, genes cloned with an M13-based vector can be obtained </a:t>
            </a:r>
            <a:r>
              <a:rPr lang="en-US" dirty="0" smtClean="0"/>
              <a:t>in the </a:t>
            </a:r>
            <a:r>
              <a:rPr lang="en-US" dirty="0"/>
              <a:t>form of single-stranded DNA. Single-stranded versions of cloned genes are </a:t>
            </a:r>
            <a:r>
              <a:rPr lang="en-US" dirty="0" smtClean="0"/>
              <a:t>useful for </a:t>
            </a:r>
            <a:r>
              <a:rPr lang="en-US" dirty="0"/>
              <a:t>several techniques, notably DNA sequencing and </a:t>
            </a:r>
            <a:r>
              <a:rPr lang="en-US" i="1" dirty="0"/>
              <a:t>in vitro </a:t>
            </a:r>
            <a:r>
              <a:rPr lang="en-US" i="1" dirty="0" smtClean="0"/>
              <a:t>mutagenesis.</a:t>
            </a:r>
          </a:p>
          <a:p>
            <a:r>
              <a:rPr lang="en-US" dirty="0" smtClean="0"/>
              <a:t>M13 </a:t>
            </a:r>
            <a:r>
              <a:rPr lang="en-US" dirty="0"/>
              <a:t>vectors are also used in </a:t>
            </a:r>
            <a:r>
              <a:rPr lang="en-US" b="1" dirty="0"/>
              <a:t>phage display, a technique for</a:t>
            </a:r>
          </a:p>
          <a:p>
            <a:r>
              <a:rPr lang="en-US" dirty="0"/>
              <a:t>identifying pairs of genes whose protein products interact with one </a:t>
            </a:r>
            <a:r>
              <a:rPr lang="en-US" dirty="0" smtClean="0"/>
              <a:t>another.</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381000" y="533400"/>
            <a:ext cx="2667000" cy="2562225"/>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114800" y="0"/>
            <a:ext cx="4695825" cy="3857625"/>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6248400" y="4867275"/>
            <a:ext cx="2571750" cy="1990725"/>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457200" y="3733800"/>
            <a:ext cx="4648200" cy="2752725"/>
          </a:xfrm>
          <a:prstGeom prst="rect">
            <a:avLst/>
          </a:prstGeom>
          <a:noFill/>
          <a:ln w="9525">
            <a:noFill/>
            <a:miter lim="800000"/>
            <a:headEnd/>
            <a:tailEnd/>
          </a:ln>
        </p:spPr>
      </p:pic>
      <p:sp>
        <p:nvSpPr>
          <p:cNvPr id="8" name="TextBox 7"/>
          <p:cNvSpPr txBox="1"/>
          <p:nvPr/>
        </p:nvSpPr>
        <p:spPr>
          <a:xfrm>
            <a:off x="5486400" y="4343400"/>
            <a:ext cx="3353803" cy="369332"/>
          </a:xfrm>
          <a:prstGeom prst="rect">
            <a:avLst/>
          </a:prstGeom>
          <a:noFill/>
        </p:spPr>
        <p:txBody>
          <a:bodyPr wrap="none" rtlCol="0">
            <a:spAutoFit/>
          </a:bodyPr>
          <a:lstStyle/>
          <a:p>
            <a:r>
              <a:rPr lang="en-US" dirty="0" smtClean="0"/>
              <a:t>M13mp8 with same MCS as PUC8</a:t>
            </a:r>
            <a:endParaRPr lang="en-US" dirty="0"/>
          </a:p>
        </p:txBody>
      </p:sp>
      <p:sp>
        <p:nvSpPr>
          <p:cNvPr id="9" name="Title 1"/>
          <p:cNvSpPr>
            <a:spLocks noGrp="1"/>
          </p:cNvSpPr>
          <p:nvPr>
            <p:ph type="title"/>
          </p:nvPr>
        </p:nvSpPr>
        <p:spPr>
          <a:xfrm>
            <a:off x="0" y="-228600"/>
            <a:ext cx="3962400" cy="1143000"/>
          </a:xfrm>
        </p:spPr>
        <p:txBody>
          <a:bodyPr>
            <a:normAutofit/>
          </a:bodyPr>
          <a:lstStyle/>
          <a:p>
            <a:r>
              <a:rPr lang="en-US" sz="2800" dirty="0" smtClean="0"/>
              <a:t>M13 cloning vectors</a:t>
            </a:r>
            <a:endParaRPr lang="en-US" sz="2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47700" y="220663"/>
            <a:ext cx="7886700" cy="541337"/>
          </a:xfrm>
        </p:spPr>
        <p:txBody>
          <a:bodyPr>
            <a:normAutofit fontScale="90000"/>
          </a:bodyPr>
          <a:lstStyle/>
          <a:p>
            <a:pPr eaLnBrk="1" hangingPunct="1"/>
            <a:r>
              <a:rPr lang="en-US" altLang="it-IT" sz="3600" dirty="0" err="1" smtClean="0">
                <a:latin typeface="Futura" pitchFamily="96" charset="0"/>
              </a:rPr>
              <a:t>Phagemids</a:t>
            </a:r>
            <a:r>
              <a:rPr lang="en-US" altLang="it-IT" sz="3600" dirty="0" smtClean="0">
                <a:latin typeface="Futura" pitchFamily="96" charset="0"/>
              </a:rPr>
              <a:t>: plasmid/M13 hybrids</a:t>
            </a:r>
          </a:p>
        </p:txBody>
      </p:sp>
      <p:sp>
        <p:nvSpPr>
          <p:cNvPr id="66563" name="Rectangle 3"/>
          <p:cNvSpPr>
            <a:spLocks noChangeArrowheads="1"/>
          </p:cNvSpPr>
          <p:nvPr/>
        </p:nvSpPr>
        <p:spPr bwMode="auto">
          <a:xfrm>
            <a:off x="171450" y="1219200"/>
            <a:ext cx="8286750" cy="37856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Times" charset="0"/>
              <a:buChar char="•"/>
            </a:pPr>
            <a:r>
              <a:rPr lang="en-US" altLang="it-IT" sz="2000" dirty="0"/>
              <a:t> Plasmids containing both plasmid (colE1) origin and </a:t>
            </a:r>
            <a:r>
              <a:rPr lang="en-US" altLang="it-IT" sz="2000" dirty="0" err="1"/>
              <a:t>bacteriophage</a:t>
            </a:r>
            <a:r>
              <a:rPr lang="en-US" altLang="it-IT" sz="2000" dirty="0"/>
              <a:t> M13 origin of replication</a:t>
            </a:r>
          </a:p>
          <a:p>
            <a:pPr eaLnBrk="1" hangingPunct="1">
              <a:buFont typeface="Times" charset="0"/>
              <a:buChar char="•"/>
            </a:pPr>
            <a:endParaRPr lang="en-US" altLang="it-IT" sz="2000" dirty="0"/>
          </a:p>
          <a:p>
            <a:pPr eaLnBrk="1" hangingPunct="1">
              <a:buFont typeface="Times" charset="0"/>
              <a:buChar char="•"/>
            </a:pPr>
            <a:r>
              <a:rPr lang="en-US" sz="2000" dirty="0" smtClean="0"/>
              <a:t> </a:t>
            </a:r>
            <a:r>
              <a:rPr lang="en-US" altLang="it-IT" sz="2000" dirty="0" smtClean="0"/>
              <a:t>To </a:t>
            </a:r>
            <a:r>
              <a:rPr lang="en-US" altLang="it-IT" sz="2000" dirty="0"/>
              <a:t>recover single-stranded version of the plasmid (for sequencing, e.g.), infect transformed </a:t>
            </a:r>
            <a:r>
              <a:rPr lang="en-US" altLang="it-IT" sz="2000" dirty="0" smtClean="0"/>
              <a:t>strain </a:t>
            </a:r>
            <a:r>
              <a:rPr lang="en-US" altLang="it-IT" sz="2000" dirty="0"/>
              <a:t>with a helper phage (M13KO7)</a:t>
            </a:r>
          </a:p>
          <a:p>
            <a:pPr eaLnBrk="1" hangingPunct="1">
              <a:buFont typeface="Times" charset="0"/>
              <a:buChar char="•"/>
            </a:pPr>
            <a:endParaRPr lang="en-US" altLang="it-IT" sz="2000" dirty="0"/>
          </a:p>
          <a:p>
            <a:pPr eaLnBrk="1" hangingPunct="1">
              <a:buFont typeface="Times" charset="0"/>
              <a:buChar char="•"/>
            </a:pPr>
            <a:r>
              <a:rPr lang="en-US" altLang="it-IT" sz="2000" dirty="0"/>
              <a:t> Helper phage cannot produce single stranded copies of </a:t>
            </a:r>
            <a:r>
              <a:rPr lang="en-US" altLang="it-IT" sz="2000" dirty="0" smtClean="0"/>
              <a:t>itself (</a:t>
            </a:r>
            <a:r>
              <a:rPr lang="en-US" altLang="it-IT" sz="2000" dirty="0" err="1" smtClean="0"/>
              <a:t>bcoz</a:t>
            </a:r>
            <a:r>
              <a:rPr lang="en-US" altLang="it-IT" sz="2000" dirty="0" smtClean="0"/>
              <a:t> </a:t>
            </a:r>
            <a:r>
              <a:rPr lang="en-US" altLang="it-IT" sz="2000" dirty="0" err="1" smtClean="0"/>
              <a:t>ori</a:t>
            </a:r>
            <a:r>
              <a:rPr lang="en-US" altLang="it-IT" sz="2000" dirty="0" smtClean="0"/>
              <a:t> is mutated), </a:t>
            </a:r>
            <a:r>
              <a:rPr lang="en-US" altLang="it-IT" sz="2000" dirty="0"/>
              <a:t>but provides replication machinery for single-stranded copies of the </a:t>
            </a:r>
            <a:r>
              <a:rPr lang="en-US" altLang="it-IT" sz="2000" dirty="0" err="1"/>
              <a:t>phagemid</a:t>
            </a:r>
            <a:r>
              <a:rPr lang="en-US" altLang="it-IT" sz="2000" dirty="0"/>
              <a:t> </a:t>
            </a:r>
            <a:r>
              <a:rPr lang="en-US" altLang="it-IT" sz="2000" dirty="0" smtClean="0"/>
              <a:t>DNA and packaging of the </a:t>
            </a:r>
            <a:r>
              <a:rPr lang="en-US" altLang="it-IT" sz="2000" dirty="0" err="1" smtClean="0"/>
              <a:t>phagemid</a:t>
            </a:r>
            <a:r>
              <a:rPr lang="en-US" altLang="it-IT" sz="2000" dirty="0" smtClean="0"/>
              <a:t>.</a:t>
            </a:r>
            <a:endParaRPr lang="en-US" altLang="it-IT" sz="2000" dirty="0"/>
          </a:p>
          <a:p>
            <a:pPr eaLnBrk="1" hangingPunct="1">
              <a:buFont typeface="Times" charset="0"/>
              <a:buChar char="•"/>
            </a:pPr>
            <a:endParaRPr lang="en-US" altLang="it-IT" sz="2000" dirty="0"/>
          </a:p>
          <a:p>
            <a:pPr eaLnBrk="1" hangingPunct="1">
              <a:buFont typeface="Times" charset="0"/>
              <a:buChar char="•"/>
            </a:pPr>
            <a:r>
              <a:rPr lang="en-US" altLang="it-IT" sz="2000" dirty="0"/>
              <a:t> </a:t>
            </a:r>
            <a:r>
              <a:rPr lang="en-US" altLang="it-IT" sz="2000" dirty="0" err="1"/>
              <a:t>Phagemid</a:t>
            </a:r>
            <a:r>
              <a:rPr lang="en-US" altLang="it-IT" sz="2000" dirty="0"/>
              <a:t> single stranded DNA is packaged and extruded into supernatant--can then be isolated for sequencing, etc</a:t>
            </a:r>
            <a:r>
              <a:rPr lang="en-US" altLang="it-IT" sz="2000" dirty="0" smtClean="0"/>
              <a:t>.</a:t>
            </a:r>
            <a:endParaRPr lang="en-US" altLang="it-IT" sz="2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2" cstate="print"/>
          <a:srcRect r="770"/>
          <a:stretch/>
        </p:blipFill>
        <p:spPr>
          <a:xfrm>
            <a:off x="741142" y="578024"/>
            <a:ext cx="7183658" cy="4070176"/>
          </a:xfrm>
          <a:prstGeom prst="rect">
            <a:avLst/>
          </a:prstGeom>
        </p:spPr>
      </p:pic>
    </p:spTree>
    <p:extLst>
      <p:ext uri="{BB962C8B-B14F-4D97-AF65-F5344CB8AC3E}">
        <p14:creationId xmlns="" xmlns:p14="http://schemas.microsoft.com/office/powerpoint/2010/main" val="286672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a:xfrm>
            <a:off x="0" y="457200"/>
            <a:ext cx="8229600" cy="5592763"/>
          </a:xfrm>
        </p:spPr>
        <p:txBody>
          <a:bodyPr/>
          <a:lstStyle/>
          <a:p>
            <a:pPr marL="609600" indent="-609600" eaLnBrk="1" hangingPunct="1">
              <a:buFontTx/>
              <a:buNone/>
            </a:pPr>
            <a:r>
              <a:rPr lang="en-GB" b="1" dirty="0" smtClean="0"/>
              <a:t>Viral vectors</a:t>
            </a:r>
          </a:p>
          <a:p>
            <a:pPr marL="609600" indent="-609600" eaLnBrk="1" hangingPunct="1">
              <a:buFontTx/>
              <a:buNone/>
            </a:pPr>
            <a:r>
              <a:rPr lang="en-GB" b="1" dirty="0" smtClean="0"/>
              <a:t>1. </a:t>
            </a:r>
            <a:r>
              <a:rPr lang="en-GB" b="1" dirty="0" err="1" smtClean="0"/>
              <a:t>Bacteriophage</a:t>
            </a:r>
            <a:r>
              <a:rPr lang="en-GB" b="1" dirty="0" smtClean="0"/>
              <a:t> Lambda</a:t>
            </a:r>
            <a:endParaRPr lang="en-GB" dirty="0" smtClean="0"/>
          </a:p>
          <a:p>
            <a:pPr marL="609600" indent="-609600" eaLnBrk="1" hangingPunct="1"/>
            <a:r>
              <a:rPr lang="en-GB" dirty="0" smtClean="0"/>
              <a:t>Virus of</a:t>
            </a:r>
            <a:r>
              <a:rPr lang="en-GB" i="1" dirty="0" smtClean="0"/>
              <a:t> </a:t>
            </a:r>
            <a:r>
              <a:rPr lang="en-GB" i="1" dirty="0" err="1" smtClean="0"/>
              <a:t>E.coli</a:t>
            </a:r>
            <a:endParaRPr lang="en-GB" dirty="0" smtClean="0"/>
          </a:p>
          <a:p>
            <a:pPr marL="609600" indent="-609600" eaLnBrk="1" hangingPunct="1"/>
            <a:r>
              <a:rPr lang="en-GB" dirty="0" err="1" smtClean="0"/>
              <a:t>Lytic</a:t>
            </a:r>
            <a:r>
              <a:rPr lang="en-GB" dirty="0" smtClean="0"/>
              <a:t> or </a:t>
            </a:r>
            <a:r>
              <a:rPr lang="en-GB" dirty="0" err="1" smtClean="0"/>
              <a:t>Lysogenic</a:t>
            </a:r>
            <a:r>
              <a:rPr lang="en-GB" dirty="0" smtClean="0"/>
              <a:t> life style</a:t>
            </a:r>
          </a:p>
          <a:p>
            <a:pPr marL="609600" indent="-609600" eaLnBrk="1" hangingPunct="1"/>
            <a:r>
              <a:rPr lang="en-GB" dirty="0" smtClean="0"/>
              <a:t>Virulent phage </a:t>
            </a:r>
          </a:p>
          <a:p>
            <a:pPr marL="990600" lvl="1" indent="-533400" algn="just" eaLnBrk="1" hangingPunct="1"/>
            <a:r>
              <a:rPr lang="en-GB" dirty="0" smtClean="0"/>
              <a:t>do not integrate their DNA into the host bacterium genome and they usually kill the host (</a:t>
            </a:r>
            <a:r>
              <a:rPr lang="en-GB" dirty="0" err="1" smtClean="0"/>
              <a:t>lytic</a:t>
            </a:r>
            <a:r>
              <a:rPr lang="en-GB" dirty="0" smtClean="0"/>
              <a:t>)</a:t>
            </a:r>
          </a:p>
          <a:p>
            <a:pPr marL="609600" indent="-609600" eaLnBrk="1" hangingPunct="1"/>
            <a:r>
              <a:rPr lang="en-GB" dirty="0" smtClean="0"/>
              <a:t>Temperate phage may integrate into the host genome causing </a:t>
            </a:r>
            <a:r>
              <a:rPr lang="en-GB" dirty="0" err="1" smtClean="0"/>
              <a:t>lysogeny</a:t>
            </a:r>
            <a:endParaRPr lang="en-US" dirty="0" smtClean="0"/>
          </a:p>
        </p:txBody>
      </p:sp>
      <p:pic>
        <p:nvPicPr>
          <p:cNvPr id="3075" name="Picture 7" descr="T4%20photomicrograph1"/>
          <p:cNvPicPr>
            <a:picLocks noChangeAspect="1" noChangeArrowheads="1"/>
          </p:cNvPicPr>
          <p:nvPr/>
        </p:nvPicPr>
        <p:blipFill>
          <a:blip r:embed="rId2" cstate="print"/>
          <a:srcRect/>
          <a:stretch>
            <a:fillRect/>
          </a:stretch>
        </p:blipFill>
        <p:spPr bwMode="auto">
          <a:xfrm>
            <a:off x="6343650" y="0"/>
            <a:ext cx="2800350"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31913" y="476250"/>
            <a:ext cx="6480175" cy="54181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l="25000" t="22395" b="28125"/>
          <a:stretch>
            <a:fillRect/>
          </a:stretch>
        </p:blipFill>
        <p:spPr bwMode="auto">
          <a:xfrm>
            <a:off x="304800" y="1528763"/>
            <a:ext cx="8153400" cy="4033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722603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100" y="63500"/>
            <a:ext cx="8961438" cy="584200"/>
          </a:xfrm>
        </p:spPr>
        <p:txBody>
          <a:bodyPr>
            <a:normAutofit fontScale="90000"/>
          </a:bodyPr>
          <a:lstStyle/>
          <a:p>
            <a:pPr eaLnBrk="1" hangingPunct="1"/>
            <a:r>
              <a:rPr lang="en-US" altLang="it-IT" sz="3600" smtClean="0">
                <a:latin typeface="Futura" pitchFamily="96" charset="0"/>
              </a:rPr>
              <a:t>BACs: </a:t>
            </a:r>
            <a:r>
              <a:rPr lang="en-US" altLang="it-IT" sz="3600" u="sng" smtClean="0">
                <a:latin typeface="Futura" pitchFamily="96" charset="0"/>
              </a:rPr>
              <a:t>B</a:t>
            </a:r>
            <a:r>
              <a:rPr lang="en-US" altLang="it-IT" sz="3600" smtClean="0">
                <a:latin typeface="Futura" pitchFamily="96" charset="0"/>
              </a:rPr>
              <a:t>acterial </a:t>
            </a:r>
            <a:r>
              <a:rPr lang="en-US" altLang="it-IT" sz="3600" u="sng" smtClean="0">
                <a:latin typeface="Futura" pitchFamily="96" charset="0"/>
              </a:rPr>
              <a:t>A</a:t>
            </a:r>
            <a:r>
              <a:rPr lang="en-US" altLang="it-IT" sz="3600" smtClean="0">
                <a:latin typeface="Futura" pitchFamily="96" charset="0"/>
              </a:rPr>
              <a:t>rtificial </a:t>
            </a:r>
            <a:r>
              <a:rPr lang="en-US" altLang="it-IT" sz="3600" u="sng" smtClean="0">
                <a:latin typeface="Futura" pitchFamily="96" charset="0"/>
              </a:rPr>
              <a:t>C</a:t>
            </a:r>
            <a:r>
              <a:rPr lang="en-US" altLang="it-IT" sz="3600" smtClean="0">
                <a:latin typeface="Futura" pitchFamily="96" charset="0"/>
              </a:rPr>
              <a:t>hromosomes</a:t>
            </a:r>
          </a:p>
        </p:txBody>
      </p:sp>
      <p:sp>
        <p:nvSpPr>
          <p:cNvPr id="71683" name="Rectangle 3"/>
          <p:cNvSpPr>
            <a:spLocks noChangeArrowheads="1"/>
          </p:cNvSpPr>
          <p:nvPr/>
        </p:nvSpPr>
        <p:spPr bwMode="auto">
          <a:xfrm>
            <a:off x="173038" y="744538"/>
            <a:ext cx="8643937" cy="52629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Times" charset="0"/>
              <a:buChar char="•"/>
            </a:pPr>
            <a:r>
              <a:rPr lang="en-US" altLang="it-IT" dirty="0"/>
              <a:t> Based on the </a:t>
            </a:r>
            <a:r>
              <a:rPr lang="en-US" altLang="it-IT" dirty="0">
                <a:solidFill>
                  <a:srgbClr val="001DFF"/>
                </a:solidFill>
              </a:rPr>
              <a:t>F factor</a:t>
            </a:r>
            <a:r>
              <a:rPr lang="en-US" altLang="it-IT" dirty="0"/>
              <a:t> of E. coli:</a:t>
            </a:r>
          </a:p>
          <a:p>
            <a:pPr lvl="1" eaLnBrk="1" hangingPunct="1">
              <a:buFont typeface="Times" charset="0"/>
              <a:buNone/>
            </a:pPr>
            <a:r>
              <a:rPr lang="en-US" altLang="it-IT" dirty="0"/>
              <a:t>--100 kb plasmid, propagates through conjugation</a:t>
            </a:r>
          </a:p>
          <a:p>
            <a:pPr lvl="1" eaLnBrk="1" hangingPunct="1">
              <a:buFont typeface="Times" charset="0"/>
              <a:buNone/>
            </a:pPr>
            <a:r>
              <a:rPr lang="en-US" altLang="it-IT" dirty="0"/>
              <a:t>--low copy number (1-2 copies per cell)</a:t>
            </a:r>
          </a:p>
          <a:p>
            <a:pPr lvl="1" eaLnBrk="1" hangingPunct="1">
              <a:buFont typeface="Times" charset="0"/>
              <a:buNone/>
            </a:pPr>
            <a:r>
              <a:rPr lang="en-US" altLang="it-IT" dirty="0"/>
              <a:t>--2 genes (</a:t>
            </a:r>
            <a:r>
              <a:rPr lang="en-US" altLang="it-IT" dirty="0" err="1"/>
              <a:t>parA</a:t>
            </a:r>
            <a:r>
              <a:rPr lang="en-US" altLang="it-IT" dirty="0"/>
              <a:t> and </a:t>
            </a:r>
            <a:r>
              <a:rPr lang="en-US" altLang="it-IT" dirty="0" err="1"/>
              <a:t>parB</a:t>
            </a:r>
            <a:r>
              <a:rPr lang="en-US" altLang="it-IT" dirty="0"/>
              <a:t>): accurate partitioning during cell division</a:t>
            </a:r>
          </a:p>
          <a:p>
            <a:pPr eaLnBrk="1" hangingPunct="1">
              <a:buFont typeface="Times" charset="0"/>
              <a:buChar char="•"/>
            </a:pPr>
            <a:endParaRPr lang="en-US" altLang="it-IT" dirty="0"/>
          </a:p>
          <a:p>
            <a:pPr eaLnBrk="1" hangingPunct="1">
              <a:buFont typeface="Times" charset="0"/>
              <a:buChar char="•"/>
            </a:pPr>
            <a:r>
              <a:rPr lang="en-US" altLang="it-IT" dirty="0"/>
              <a:t> BACs: just have </a:t>
            </a:r>
            <a:r>
              <a:rPr lang="en-US" altLang="it-IT" u="sng" dirty="0"/>
              <a:t>par genes</a:t>
            </a:r>
            <a:r>
              <a:rPr lang="en-US" altLang="it-IT" dirty="0"/>
              <a:t>, </a:t>
            </a:r>
            <a:r>
              <a:rPr lang="en-US" altLang="it-IT" u="sng" dirty="0"/>
              <a:t>replication </a:t>
            </a:r>
            <a:r>
              <a:rPr lang="en-US" altLang="it-IT" u="sng" dirty="0" err="1"/>
              <a:t>ori</a:t>
            </a:r>
            <a:r>
              <a:rPr lang="en-US" altLang="it-IT" dirty="0"/>
              <a:t>, </a:t>
            </a:r>
            <a:r>
              <a:rPr lang="en-US" altLang="it-IT" u="sng" dirty="0"/>
              <a:t>cloning sites</a:t>
            </a:r>
            <a:r>
              <a:rPr lang="en-US" altLang="it-IT" dirty="0"/>
              <a:t>, </a:t>
            </a:r>
            <a:r>
              <a:rPr lang="en-US" altLang="it-IT" u="sng" dirty="0"/>
              <a:t>selectable marker</a:t>
            </a:r>
            <a:endParaRPr lang="en-US" altLang="it-IT" dirty="0"/>
          </a:p>
          <a:p>
            <a:pPr eaLnBrk="1" hangingPunct="1">
              <a:buFont typeface="Times" charset="0"/>
              <a:buChar char="•"/>
            </a:pPr>
            <a:endParaRPr lang="en-US" altLang="it-IT" dirty="0"/>
          </a:p>
          <a:p>
            <a:pPr eaLnBrk="1" hangingPunct="1">
              <a:buFont typeface="Times" charset="0"/>
              <a:buChar char="•"/>
            </a:pPr>
            <a:r>
              <a:rPr lang="en-US" altLang="it-IT" dirty="0"/>
              <a:t> Can propagate very large pieces of DNA:</a:t>
            </a:r>
            <a:endParaRPr lang="en-US" altLang="it-IT" dirty="0">
              <a:solidFill>
                <a:srgbClr val="FD1B15"/>
              </a:solidFill>
            </a:endParaRPr>
          </a:p>
          <a:p>
            <a:pPr eaLnBrk="1" hangingPunct="1"/>
            <a:r>
              <a:rPr lang="en-US" altLang="it-IT" dirty="0">
                <a:solidFill>
                  <a:srgbClr val="FD1B15"/>
                </a:solidFill>
              </a:rPr>
              <a:t>up to 300 kb</a:t>
            </a:r>
          </a:p>
          <a:p>
            <a:pPr eaLnBrk="1" hangingPunct="1">
              <a:buFont typeface="Times" charset="0"/>
              <a:buChar char="•"/>
            </a:pPr>
            <a:endParaRPr lang="en-US" altLang="it-IT" dirty="0"/>
          </a:p>
          <a:p>
            <a:pPr eaLnBrk="1" hangingPunct="1">
              <a:buFont typeface="Times" charset="0"/>
              <a:buChar char="•"/>
            </a:pPr>
            <a:r>
              <a:rPr lang="en-US" altLang="it-IT" dirty="0"/>
              <a:t> </a:t>
            </a:r>
            <a:r>
              <a:rPr lang="en-US" altLang="it-IT" dirty="0" smtClean="0"/>
              <a:t>Move </a:t>
            </a:r>
            <a:r>
              <a:rPr lang="en-US" altLang="it-IT" dirty="0"/>
              <a:t>into cells </a:t>
            </a:r>
            <a:r>
              <a:rPr lang="en-US" altLang="it-IT" dirty="0" smtClean="0"/>
              <a:t>through </a:t>
            </a:r>
            <a:r>
              <a:rPr lang="en-US" altLang="it-IT" dirty="0" err="1" smtClean="0"/>
              <a:t>electroporation</a:t>
            </a:r>
            <a:r>
              <a:rPr lang="en-US" altLang="it-IT" dirty="0" smtClean="0"/>
              <a:t>.</a:t>
            </a:r>
          </a:p>
          <a:p>
            <a:pPr eaLnBrk="1" hangingPunct="1">
              <a:buFont typeface="Times" charset="0"/>
              <a:buChar char="•"/>
            </a:pPr>
            <a:endParaRPr lang="en-US" altLang="it-IT"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0"/>
            <a:ext cx="6745288" cy="963613"/>
          </a:xfrm>
        </p:spPr>
        <p:txBody>
          <a:bodyPr/>
          <a:lstStyle/>
          <a:p>
            <a:pPr eaLnBrk="1" hangingPunct="1"/>
            <a:r>
              <a:rPr lang="en-US" altLang="it-IT" sz="3600" smtClean="0">
                <a:latin typeface="Futura" pitchFamily="96" charset="0"/>
              </a:rPr>
              <a:t>General BAC vector</a:t>
            </a:r>
          </a:p>
        </p:txBody>
      </p:sp>
      <p:pic>
        <p:nvPicPr>
          <p:cNvPr id="72707" name="Picture 3"/>
          <p:cNvPicPr>
            <a:picLocks noChangeAspect="1" noChangeArrowheads="1"/>
          </p:cNvPicPr>
          <p:nvPr/>
        </p:nvPicPr>
        <p:blipFill>
          <a:blip r:embed="rId3">
            <a:lum bright="-2000" contrast="12000"/>
            <a:extLst>
              <a:ext uri="{28A0092B-C50C-407E-A947-70E740481C1C}">
                <a14:useLocalDpi xmlns="" xmlns:a14="http://schemas.microsoft.com/office/drawing/2010/main" val="0"/>
              </a:ext>
            </a:extLst>
          </a:blip>
          <a:srcRect l="3685" t="4614"/>
          <a:stretch>
            <a:fillRect/>
          </a:stretch>
        </p:blipFill>
        <p:spPr bwMode="auto">
          <a:xfrm>
            <a:off x="2711450" y="754063"/>
            <a:ext cx="4640263" cy="528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8" name="Rectangle 4"/>
          <p:cNvSpPr>
            <a:spLocks noChangeArrowheads="1"/>
          </p:cNvSpPr>
          <p:nvPr/>
        </p:nvSpPr>
        <p:spPr bwMode="auto">
          <a:xfrm>
            <a:off x="993775" y="5637213"/>
            <a:ext cx="1760538"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it-IT"/>
              <a:t>replication</a:t>
            </a:r>
          </a:p>
        </p:txBody>
      </p:sp>
      <p:sp>
        <p:nvSpPr>
          <p:cNvPr id="72709" name="Rectangle 5"/>
          <p:cNvSpPr>
            <a:spLocks noChangeArrowheads="1"/>
          </p:cNvSpPr>
          <p:nvPr/>
        </p:nvSpPr>
        <p:spPr bwMode="auto">
          <a:xfrm>
            <a:off x="6619875" y="3821113"/>
            <a:ext cx="1474788"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it-IT"/>
              <a:t>selection</a:t>
            </a:r>
          </a:p>
        </p:txBody>
      </p:sp>
      <p:sp>
        <p:nvSpPr>
          <p:cNvPr id="72710" name="Line 6"/>
          <p:cNvSpPr>
            <a:spLocks noChangeShapeType="1"/>
          </p:cNvSpPr>
          <p:nvPr/>
        </p:nvSpPr>
        <p:spPr bwMode="auto">
          <a:xfrm flipV="1">
            <a:off x="2266950" y="5024438"/>
            <a:ext cx="1343025" cy="504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2711" name="Line 7"/>
          <p:cNvSpPr>
            <a:spLocks noChangeShapeType="1"/>
          </p:cNvSpPr>
          <p:nvPr/>
        </p:nvSpPr>
        <p:spPr bwMode="auto">
          <a:xfrm flipV="1">
            <a:off x="2266950" y="5419725"/>
            <a:ext cx="3667125" cy="1206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2712" name="Line 8"/>
          <p:cNvSpPr>
            <a:spLocks noChangeShapeType="1"/>
          </p:cNvSpPr>
          <p:nvPr/>
        </p:nvSpPr>
        <p:spPr bwMode="auto">
          <a:xfrm>
            <a:off x="2266950" y="5540375"/>
            <a:ext cx="2484438" cy="327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2713" name="Line 9"/>
          <p:cNvSpPr>
            <a:spLocks noChangeShapeType="1"/>
          </p:cNvSpPr>
          <p:nvPr/>
        </p:nvSpPr>
        <p:spPr bwMode="auto">
          <a:xfrm>
            <a:off x="6021388" y="3700463"/>
            <a:ext cx="677862" cy="3508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2714" name="Line 10"/>
          <p:cNvSpPr>
            <a:spLocks noChangeShapeType="1"/>
          </p:cNvSpPr>
          <p:nvPr/>
        </p:nvSpPr>
        <p:spPr bwMode="auto">
          <a:xfrm flipV="1">
            <a:off x="2222500" y="2157413"/>
            <a:ext cx="2441575" cy="8032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2715" name="Rectangle 11"/>
          <p:cNvSpPr>
            <a:spLocks noChangeArrowheads="1"/>
          </p:cNvSpPr>
          <p:nvPr/>
        </p:nvSpPr>
        <p:spPr bwMode="auto">
          <a:xfrm>
            <a:off x="282575" y="2747963"/>
            <a:ext cx="1971675"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it-IT"/>
              <a:t>Cloning, etc</a:t>
            </a:r>
          </a:p>
        </p:txBody>
      </p:sp>
      <p:sp>
        <p:nvSpPr>
          <p:cNvPr id="72716" name="Rectangle 12"/>
          <p:cNvSpPr>
            <a:spLocks noChangeArrowheads="1"/>
          </p:cNvSpPr>
          <p:nvPr/>
        </p:nvSpPr>
        <p:spPr bwMode="auto">
          <a:xfrm>
            <a:off x="4425950" y="4368800"/>
            <a:ext cx="852488"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it-IT"/>
              <a:t>7 kb</a:t>
            </a:r>
          </a:p>
        </p:txBody>
      </p:sp>
      <p:sp>
        <p:nvSpPr>
          <p:cNvPr id="72717" name="Line 13"/>
          <p:cNvSpPr>
            <a:spLocks noChangeShapeType="1"/>
          </p:cNvSpPr>
          <p:nvPr/>
        </p:nvSpPr>
        <p:spPr bwMode="auto">
          <a:xfrm flipV="1">
            <a:off x="2279650" y="4097338"/>
            <a:ext cx="1330325" cy="14446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43000" y="685800"/>
            <a:ext cx="6629400" cy="3521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3731" name="Rectangle 3"/>
          <p:cNvSpPr>
            <a:spLocks noChangeArrowheads="1"/>
          </p:cNvSpPr>
          <p:nvPr/>
        </p:nvSpPr>
        <p:spPr bwMode="auto">
          <a:xfrm>
            <a:off x="500063" y="4127480"/>
            <a:ext cx="8643937" cy="3416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Times" charset="0"/>
              <a:buChar char="•"/>
            </a:pPr>
            <a:r>
              <a:rPr lang="en-US" altLang="it-IT" dirty="0"/>
              <a:t> </a:t>
            </a:r>
            <a:r>
              <a:rPr lang="en-US" altLang="it-IT" sz="2000" dirty="0"/>
              <a:t>Based on the chromosome of </a:t>
            </a:r>
            <a:r>
              <a:rPr lang="en-US" altLang="it-IT" sz="2000" dirty="0" smtClean="0"/>
              <a:t>Yeast</a:t>
            </a:r>
          </a:p>
          <a:p>
            <a:pPr eaLnBrk="1" hangingPunct="1">
              <a:buFont typeface="Times" charset="0"/>
              <a:buChar char="•"/>
            </a:pPr>
            <a:r>
              <a:rPr lang="en-US" altLang="it-IT" sz="2000" dirty="0" smtClean="0"/>
              <a:t>Features:</a:t>
            </a:r>
          </a:p>
          <a:p>
            <a:pPr eaLnBrk="1" hangingPunct="1">
              <a:buFont typeface="Times" charset="0"/>
              <a:buChar char="•"/>
            </a:pPr>
            <a:r>
              <a:rPr lang="en-GB" altLang="it-IT" sz="2000" dirty="0" smtClean="0"/>
              <a:t>CEN1</a:t>
            </a:r>
            <a:r>
              <a:rPr lang="en-GB" altLang="it-IT" sz="2000" dirty="0"/>
              <a:t>, centromere </a:t>
            </a:r>
            <a:r>
              <a:rPr lang="en-GB" altLang="it-IT" sz="2000" dirty="0" err="1" smtClean="0"/>
              <a:t>sequence</a:t>
            </a:r>
            <a:r>
              <a:rPr lang="en-GB" altLang="it-IT" sz="2000" dirty="0" err="1" smtClean="0">
                <a:sym typeface="Wingdings" panose="05000000000000000000" pitchFamily="2" charset="2"/>
              </a:rPr>
              <a:t>segregation</a:t>
            </a:r>
            <a:endParaRPr lang="en-GB" altLang="it-IT" sz="2000" dirty="0" smtClean="0"/>
          </a:p>
          <a:p>
            <a:pPr eaLnBrk="1" hangingPunct="1">
              <a:buFont typeface="Times" charset="0"/>
              <a:buChar char="•"/>
            </a:pPr>
            <a:r>
              <a:rPr lang="en-GB" altLang="it-IT" sz="2000" dirty="0"/>
              <a:t>TEL, telomere </a:t>
            </a:r>
            <a:r>
              <a:rPr lang="en-GB" altLang="it-IT" sz="2000" dirty="0" err="1" smtClean="0"/>
              <a:t>sequences</a:t>
            </a:r>
            <a:r>
              <a:rPr lang="en-GB" altLang="it-IT" sz="2000" dirty="0" err="1" smtClean="0">
                <a:sym typeface="Wingdings" panose="05000000000000000000" pitchFamily="2" charset="2"/>
              </a:rPr>
              <a:t>extremity</a:t>
            </a:r>
            <a:r>
              <a:rPr lang="en-GB" altLang="it-IT" sz="2000" dirty="0" smtClean="0">
                <a:sym typeface="Wingdings" panose="05000000000000000000" pitchFamily="2" charset="2"/>
              </a:rPr>
              <a:t> protection</a:t>
            </a:r>
            <a:endParaRPr lang="en-GB" altLang="it-IT" sz="2000" dirty="0" smtClean="0"/>
          </a:p>
          <a:p>
            <a:pPr eaLnBrk="1" hangingPunct="1">
              <a:buFont typeface="Times" charset="0"/>
              <a:buChar char="•"/>
            </a:pPr>
            <a:r>
              <a:rPr lang="en-GB" altLang="it-IT" sz="2000" dirty="0"/>
              <a:t>ARS1, autonomous replicating </a:t>
            </a:r>
            <a:r>
              <a:rPr lang="en-GB" altLang="it-IT" sz="2000" dirty="0" err="1" smtClean="0"/>
              <a:t>sequence</a:t>
            </a:r>
            <a:r>
              <a:rPr lang="en-GB" altLang="it-IT" sz="2000" dirty="0" err="1" smtClean="0">
                <a:sym typeface="Wingdings" panose="05000000000000000000" pitchFamily="2" charset="2"/>
              </a:rPr>
              <a:t>replication</a:t>
            </a:r>
            <a:endParaRPr lang="en-GB" altLang="it-IT" sz="2000" dirty="0" smtClean="0"/>
          </a:p>
          <a:p>
            <a:pPr eaLnBrk="1" hangingPunct="1">
              <a:buFont typeface="Times" charset="0"/>
              <a:buChar char="•"/>
            </a:pPr>
            <a:r>
              <a:rPr lang="en-GB" altLang="it-IT" sz="2000" i="1" dirty="0" smtClean="0"/>
              <a:t>Amp</a:t>
            </a:r>
          </a:p>
          <a:p>
            <a:pPr eaLnBrk="1" hangingPunct="1">
              <a:buFont typeface="Times" charset="0"/>
              <a:buChar char="•"/>
            </a:pPr>
            <a:r>
              <a:rPr lang="en-GB" altLang="it-IT" sz="2000" dirty="0" err="1" smtClean="0"/>
              <a:t>ori</a:t>
            </a:r>
            <a:r>
              <a:rPr lang="en-GB" altLang="it-IT" sz="2000" dirty="0"/>
              <a:t>, origin of replication for propagation in an </a:t>
            </a:r>
            <a:r>
              <a:rPr lang="en-GB" altLang="it-IT" sz="2000" i="1" dirty="0"/>
              <a:t>E. coli</a:t>
            </a:r>
            <a:r>
              <a:rPr lang="en-GB" altLang="it-IT" sz="2000" dirty="0"/>
              <a:t> </a:t>
            </a:r>
            <a:r>
              <a:rPr lang="en-GB" altLang="it-IT" sz="2000" dirty="0" smtClean="0"/>
              <a:t>host.</a:t>
            </a:r>
          </a:p>
          <a:p>
            <a:pPr eaLnBrk="1" hangingPunct="1">
              <a:buFont typeface="Times" charset="0"/>
              <a:buChar char="•"/>
            </a:pPr>
            <a:endParaRPr lang="en-US" altLang="it-IT" dirty="0"/>
          </a:p>
          <a:p>
            <a:pPr eaLnBrk="1" hangingPunct="1">
              <a:buFont typeface="Times" charset="0"/>
              <a:buChar char="•"/>
            </a:pPr>
            <a:endParaRPr lang="en-US" altLang="it-IT" dirty="0"/>
          </a:p>
          <a:p>
            <a:pPr eaLnBrk="1" hangingPunct="1">
              <a:buFont typeface="Times" charset="0"/>
              <a:buChar char="•"/>
            </a:pPr>
            <a:endParaRPr lang="en-US" altLang="it-IT" dirty="0"/>
          </a:p>
        </p:txBody>
      </p:sp>
      <p:sp>
        <p:nvSpPr>
          <p:cNvPr id="73730" name="Rectangle 2"/>
          <p:cNvSpPr>
            <a:spLocks noGrp="1" noChangeArrowheads="1"/>
          </p:cNvSpPr>
          <p:nvPr>
            <p:ph type="title"/>
          </p:nvPr>
        </p:nvSpPr>
        <p:spPr>
          <a:xfrm>
            <a:off x="38100" y="63500"/>
            <a:ext cx="8961438" cy="584200"/>
          </a:xfrm>
        </p:spPr>
        <p:txBody>
          <a:bodyPr>
            <a:normAutofit fontScale="90000"/>
          </a:bodyPr>
          <a:lstStyle/>
          <a:p>
            <a:pPr eaLnBrk="1" hangingPunct="1"/>
            <a:r>
              <a:rPr lang="en-US" altLang="it-IT" sz="3600" smtClean="0">
                <a:latin typeface="Futura" pitchFamily="96" charset="0"/>
              </a:rPr>
              <a:t>YACs: </a:t>
            </a:r>
            <a:r>
              <a:rPr lang="en-US" altLang="it-IT" sz="3600" u="sng" smtClean="0">
                <a:latin typeface="Futura" pitchFamily="96" charset="0"/>
              </a:rPr>
              <a:t>Yeast</a:t>
            </a:r>
            <a:r>
              <a:rPr lang="en-US" altLang="it-IT" sz="3600" smtClean="0">
                <a:latin typeface="Futura" pitchFamily="96" charset="0"/>
              </a:rPr>
              <a:t> </a:t>
            </a:r>
            <a:r>
              <a:rPr lang="en-US" altLang="it-IT" sz="3600" u="sng" smtClean="0">
                <a:latin typeface="Futura" pitchFamily="96" charset="0"/>
              </a:rPr>
              <a:t>A</a:t>
            </a:r>
            <a:r>
              <a:rPr lang="en-US" altLang="it-IT" sz="3600" smtClean="0">
                <a:latin typeface="Futura" pitchFamily="96" charset="0"/>
              </a:rPr>
              <a:t>rtificial </a:t>
            </a:r>
            <a:r>
              <a:rPr lang="en-US" altLang="it-IT" sz="3600" u="sng" smtClean="0">
                <a:latin typeface="Futura" pitchFamily="96" charset="0"/>
              </a:rPr>
              <a:t>C</a:t>
            </a:r>
            <a:r>
              <a:rPr lang="en-US" altLang="it-IT" sz="3600" smtClean="0">
                <a:latin typeface="Futura" pitchFamily="96" charset="0"/>
              </a:rPr>
              <a:t>hromosomes</a:t>
            </a:r>
          </a:p>
        </p:txBody>
      </p:sp>
      <p:sp>
        <p:nvSpPr>
          <p:cNvPr id="5" name="Rectangle 4"/>
          <p:cNvSpPr/>
          <p:nvPr/>
        </p:nvSpPr>
        <p:spPr>
          <a:xfrm>
            <a:off x="6643702" y="1000108"/>
            <a:ext cx="2286016" cy="830997"/>
          </a:xfrm>
          <a:prstGeom prst="rect">
            <a:avLst/>
          </a:prstGeom>
        </p:spPr>
        <p:txBody>
          <a:bodyPr wrap="square">
            <a:spAutoFit/>
          </a:bodyPr>
          <a:lstStyle/>
          <a:p>
            <a:pPr algn="just"/>
            <a:r>
              <a:rPr lang="en-GB" altLang="it-IT" sz="1200" i="1" dirty="0" smtClean="0"/>
              <a:t>SUP4</a:t>
            </a:r>
            <a:r>
              <a:rPr lang="en-GB" altLang="it-IT" sz="1200" dirty="0" smtClean="0"/>
              <a:t> gene, a suppressor </a:t>
            </a:r>
            <a:r>
              <a:rPr lang="en-GB" altLang="it-IT" sz="1200" dirty="0" err="1" smtClean="0"/>
              <a:t>tRNA</a:t>
            </a:r>
            <a:r>
              <a:rPr lang="en-GB" altLang="it-IT" sz="1200" dirty="0" smtClean="0"/>
              <a:t> gene which overcomes the effect of the </a:t>
            </a:r>
            <a:r>
              <a:rPr lang="en-GB" altLang="it-IT" sz="1200" i="1" dirty="0" smtClean="0"/>
              <a:t>ade-2</a:t>
            </a:r>
            <a:r>
              <a:rPr lang="en-GB" altLang="it-IT" sz="1200" dirty="0" smtClean="0"/>
              <a:t> ochre mutation and restores wild-type </a:t>
            </a:r>
            <a:r>
              <a:rPr lang="en-GB" altLang="it-IT" sz="1200" dirty="0" smtClean="0"/>
              <a:t>activity.</a:t>
            </a:r>
            <a:endParaRPr lang="en-IN" sz="1200" dirty="0"/>
          </a:p>
        </p:txBody>
      </p:sp>
      <p:cxnSp>
        <p:nvCxnSpPr>
          <p:cNvPr id="7" name="Straight Arrow Connector 6"/>
          <p:cNvCxnSpPr/>
          <p:nvPr/>
        </p:nvCxnSpPr>
        <p:spPr>
          <a:xfrm rot="10800000" flipV="1">
            <a:off x="6429388" y="1571613"/>
            <a:ext cx="214314" cy="1428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215074" y="1785926"/>
            <a:ext cx="357190" cy="1428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5496" y="332656"/>
            <a:ext cx="9060813" cy="6048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314176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67690"/>
            <a:ext cx="8458200" cy="6740307"/>
          </a:xfrm>
          <a:prstGeom prst="rect">
            <a:avLst/>
          </a:prstGeom>
        </p:spPr>
        <p:txBody>
          <a:bodyPr wrap="square">
            <a:spAutoFit/>
          </a:bodyPr>
          <a:lstStyle/>
          <a:p>
            <a:endParaRPr lang="en-IN" i="1" dirty="0" smtClean="0"/>
          </a:p>
          <a:p>
            <a:r>
              <a:rPr lang="en-IN" b="1" i="1" dirty="0" smtClean="0"/>
              <a:t>SUP4, </a:t>
            </a:r>
            <a:r>
              <a:rPr lang="en-IN" i="1" dirty="0" smtClean="0"/>
              <a:t>which is the marker </a:t>
            </a:r>
            <a:r>
              <a:rPr lang="en-IN" dirty="0" smtClean="0"/>
              <a:t>into which new DNA is inserted during the cloning experiment. </a:t>
            </a:r>
            <a:endParaRPr lang="en-US" baseline="30000" dirty="0" smtClean="0"/>
          </a:p>
          <a:p>
            <a:pPr algn="just"/>
            <a:r>
              <a:rPr lang="en-GB" altLang="it-IT" i="1" dirty="0" smtClean="0"/>
              <a:t>(SUP4</a:t>
            </a:r>
            <a:r>
              <a:rPr lang="en-GB" altLang="it-IT" dirty="0" smtClean="0"/>
              <a:t> </a:t>
            </a:r>
            <a:r>
              <a:rPr lang="en-GB" altLang="it-IT" dirty="0" smtClean="0"/>
              <a:t>gene, a suppressor </a:t>
            </a:r>
            <a:r>
              <a:rPr lang="en-GB" altLang="it-IT" dirty="0" err="1" smtClean="0"/>
              <a:t>tRNA</a:t>
            </a:r>
            <a:r>
              <a:rPr lang="en-GB" altLang="it-IT" dirty="0" smtClean="0"/>
              <a:t> gene which overcomes the effect of the </a:t>
            </a:r>
            <a:r>
              <a:rPr lang="en-GB" altLang="it-IT" i="1" dirty="0" smtClean="0"/>
              <a:t>ade-2</a:t>
            </a:r>
            <a:r>
              <a:rPr lang="en-GB" altLang="it-IT" dirty="0" smtClean="0"/>
              <a:t> ochre mutation and restores wild-type activity, resulting in </a:t>
            </a:r>
            <a:r>
              <a:rPr lang="en-GB" altLang="it-IT" dirty="0" err="1" smtClean="0"/>
              <a:t>colorless</a:t>
            </a:r>
            <a:r>
              <a:rPr lang="en-GB" altLang="it-IT" dirty="0" smtClean="0"/>
              <a:t> colonies. </a:t>
            </a:r>
            <a:endParaRPr lang="en-IN" dirty="0" smtClean="0"/>
          </a:p>
          <a:p>
            <a:pPr algn="just"/>
            <a:r>
              <a:rPr lang="en-IN" i="1" dirty="0" smtClean="0"/>
              <a:t>SUP4</a:t>
            </a:r>
            <a:r>
              <a:rPr lang="en-IN" dirty="0" smtClean="0"/>
              <a:t> gene compensates for a mutation in the yeast host cell that causes the accumulation of red pigment. The host cells are normally red, and those </a:t>
            </a:r>
            <a:r>
              <a:rPr lang="en-IN" dirty="0" smtClean="0">
                <a:hlinkClick r:id="rId2" tooltip="Transformation (genetics)"/>
              </a:rPr>
              <a:t>transformed</a:t>
            </a:r>
            <a:r>
              <a:rPr lang="en-IN" dirty="0" smtClean="0"/>
              <a:t> with YAC only, will form </a:t>
            </a:r>
            <a:r>
              <a:rPr lang="en-IN" dirty="0" err="1" smtClean="0"/>
              <a:t>colorless</a:t>
            </a:r>
            <a:r>
              <a:rPr lang="en-IN" dirty="0" smtClean="0"/>
              <a:t> colonies. Cloning of a foreign DNA fragment into the YAC causes </a:t>
            </a:r>
            <a:r>
              <a:rPr lang="en-IN" dirty="0" err="1" smtClean="0"/>
              <a:t>insertional</a:t>
            </a:r>
            <a:r>
              <a:rPr lang="en-IN" dirty="0" smtClean="0"/>
              <a:t> inactivation of the gene, restoring the red </a:t>
            </a:r>
            <a:r>
              <a:rPr lang="en-IN" dirty="0" err="1" smtClean="0"/>
              <a:t>color</a:t>
            </a:r>
            <a:r>
              <a:rPr lang="en-IN" dirty="0" smtClean="0"/>
              <a:t>. Therefore, the colonies that contain the foreign DNA fragment are </a:t>
            </a:r>
            <a:r>
              <a:rPr lang="en-IN" dirty="0" smtClean="0"/>
              <a:t>red.</a:t>
            </a:r>
            <a:r>
              <a:rPr lang="en-IN" baseline="30000" dirty="0" smtClean="0"/>
              <a:t>)</a:t>
            </a:r>
            <a:endParaRPr lang="en-IN" baseline="30000" dirty="0" smtClean="0"/>
          </a:p>
          <a:p>
            <a:endParaRPr lang="en-GB" altLang="it-IT" dirty="0" smtClean="0"/>
          </a:p>
          <a:p>
            <a:r>
              <a:rPr lang="en-GB" altLang="it-IT" dirty="0" smtClean="0"/>
              <a:t>The host cells are also designed to have recessive </a:t>
            </a:r>
            <a:r>
              <a:rPr lang="en-GB" altLang="it-IT" i="1" dirty="0" smtClean="0"/>
              <a:t>trp1</a:t>
            </a:r>
            <a:r>
              <a:rPr lang="en-GB" altLang="it-IT" dirty="0" smtClean="0"/>
              <a:t> and </a:t>
            </a:r>
            <a:r>
              <a:rPr lang="en-GB" altLang="it-IT" i="1" dirty="0" smtClean="0"/>
              <a:t>ura3</a:t>
            </a:r>
            <a:r>
              <a:rPr lang="en-GB" altLang="it-IT" dirty="0" smtClean="0"/>
              <a:t> alleles which can be complemented by the corresponding </a:t>
            </a:r>
            <a:r>
              <a:rPr lang="en-GB" altLang="it-IT" i="1" dirty="0" smtClean="0"/>
              <a:t>TRP1</a:t>
            </a:r>
            <a:r>
              <a:rPr lang="en-GB" altLang="it-IT" dirty="0" smtClean="0"/>
              <a:t> and </a:t>
            </a:r>
            <a:r>
              <a:rPr lang="en-GB" altLang="it-IT" i="1" dirty="0" smtClean="0"/>
              <a:t>URA3</a:t>
            </a:r>
            <a:r>
              <a:rPr lang="en-GB" altLang="it-IT" dirty="0" smtClean="0"/>
              <a:t> alleles in the vector, providing a selection system for identifying cells containing the YAC vector. </a:t>
            </a:r>
            <a:endParaRPr lang="en-US" altLang="it-IT" dirty="0" smtClean="0"/>
          </a:p>
          <a:p>
            <a:endParaRPr lang="en-IN" b="1" dirty="0" smtClean="0"/>
          </a:p>
          <a:p>
            <a:r>
              <a:rPr lang="en-IN" b="1" dirty="0" smtClean="0"/>
              <a:t>URA3</a:t>
            </a:r>
            <a:r>
              <a:rPr lang="en-IN" dirty="0" smtClean="0"/>
              <a:t>- </a:t>
            </a:r>
            <a:r>
              <a:rPr lang="en-IN" dirty="0" smtClean="0"/>
              <a:t>This gene codes for orotidine-5′-phosphate </a:t>
            </a:r>
            <a:r>
              <a:rPr lang="en-IN" dirty="0" err="1" smtClean="0"/>
              <a:t>decarboxylase</a:t>
            </a:r>
            <a:r>
              <a:rPr lang="en-IN" dirty="0" smtClean="0"/>
              <a:t> (an enzyme that catalyzes one of the steps in the biosynthesis pathway for </a:t>
            </a:r>
            <a:r>
              <a:rPr lang="en-IN" dirty="0" err="1" smtClean="0"/>
              <a:t>pyrimidine</a:t>
            </a:r>
            <a:r>
              <a:rPr lang="en-IN" dirty="0" smtClean="0"/>
              <a:t> nucleotides) and is used as a selectable marker</a:t>
            </a:r>
            <a:r>
              <a:rPr lang="en-IN" i="1" dirty="0" smtClean="0"/>
              <a:t>.</a:t>
            </a:r>
          </a:p>
          <a:p>
            <a:endParaRPr lang="en-US" b="1" i="1" dirty="0" smtClean="0"/>
          </a:p>
          <a:p>
            <a:r>
              <a:rPr lang="en-IN" b="1" i="1" dirty="0" smtClean="0"/>
              <a:t>TRP1</a:t>
            </a:r>
            <a:r>
              <a:rPr lang="en-IN" i="1" dirty="0" smtClean="0"/>
              <a:t>. This gene, which is involved in tryptophan biosynthesis, is </a:t>
            </a:r>
            <a:r>
              <a:rPr lang="en-IN" dirty="0" smtClean="0"/>
              <a:t>located adjacent to a chromosomal origin of replication.</a:t>
            </a:r>
          </a:p>
          <a:p>
            <a:endParaRPr lang="en-IN" dirty="0" smtClean="0"/>
          </a:p>
          <a:p>
            <a:r>
              <a:rPr lang="en-IN" dirty="0" smtClean="0"/>
              <a:t/>
            </a:r>
            <a:br>
              <a:rPr lang="en-IN" dirty="0" smtClean="0"/>
            </a:br>
            <a:endParaRPr lang="en-I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l="25000" t="22395" b="28125"/>
          <a:stretch>
            <a:fillRect/>
          </a:stretch>
        </p:blipFill>
        <p:spPr bwMode="auto">
          <a:xfrm>
            <a:off x="304800" y="1528763"/>
            <a:ext cx="8153400" cy="4033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722603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http://www.ncbi.nlm.nih.gov/books/bookres.fcgi/cooper/ch3f22.gif"/>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09600"/>
            <a:ext cx="5435600" cy="563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755" name="Text Box 3"/>
          <p:cNvSpPr txBox="1">
            <a:spLocks noChangeArrowheads="1"/>
          </p:cNvSpPr>
          <p:nvPr/>
        </p:nvSpPr>
        <p:spPr bwMode="auto">
          <a:xfrm>
            <a:off x="5546725" y="1412875"/>
            <a:ext cx="3597275" cy="3416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charset="0"/>
              </a:defRPr>
            </a:lvl1pPr>
            <a:lvl2pPr marL="742950" indent="-285750" eaLnBrk="0" hangingPunct="0">
              <a:spcBef>
                <a:spcPct val="20000"/>
              </a:spcBef>
              <a:buChar char="–"/>
              <a:defRPr sz="2800">
                <a:solidFill>
                  <a:schemeClr val="tx1"/>
                </a:solidFill>
                <a:latin typeface="Times" charset="0"/>
              </a:defRPr>
            </a:lvl2pPr>
            <a:lvl3pPr marL="1143000" indent="-228600" eaLnBrk="0" hangingPunct="0">
              <a:spcBef>
                <a:spcPct val="20000"/>
              </a:spcBef>
              <a:buChar char="•"/>
              <a:defRPr sz="2400">
                <a:solidFill>
                  <a:schemeClr val="tx1"/>
                </a:solidFill>
                <a:latin typeface="Times" charset="0"/>
              </a:defRPr>
            </a:lvl3pPr>
            <a:lvl4pPr marL="1600200" indent="-228600" eaLnBrk="0" hangingPunct="0">
              <a:spcBef>
                <a:spcPct val="20000"/>
              </a:spcBef>
              <a:buChar char="–"/>
              <a:defRPr sz="2000">
                <a:solidFill>
                  <a:schemeClr val="tx1"/>
                </a:solidFill>
                <a:latin typeface="Times" charset="0"/>
              </a:defRPr>
            </a:lvl4pPr>
            <a:lvl5pPr marL="2057400" indent="-228600" eaLnBrk="0" hangingPunct="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eaLnBrk="1" hangingPunct="1">
              <a:spcBef>
                <a:spcPct val="0"/>
              </a:spcBef>
              <a:buFontTx/>
              <a:buNone/>
            </a:pPr>
            <a:r>
              <a:rPr lang="it-IT" altLang="it-IT" sz="2400" b="1">
                <a:latin typeface="Times New Roman" pitchFamily="18" charset="0"/>
              </a:rPr>
              <a:t>Not all vectors permit</a:t>
            </a:r>
          </a:p>
          <a:p>
            <a:pPr eaLnBrk="1" hangingPunct="1">
              <a:spcBef>
                <a:spcPct val="0"/>
              </a:spcBef>
              <a:buFontTx/>
              <a:buNone/>
            </a:pPr>
            <a:r>
              <a:rPr lang="it-IT" altLang="it-IT" sz="2400" b="1">
                <a:latin typeface="Times New Roman" pitchFamily="18" charset="0"/>
              </a:rPr>
              <a:t>the identification of the desired clones by simple selection or color based strategies.</a:t>
            </a:r>
          </a:p>
          <a:p>
            <a:pPr eaLnBrk="1" hangingPunct="1">
              <a:spcBef>
                <a:spcPct val="0"/>
              </a:spcBef>
              <a:buFontTx/>
              <a:buNone/>
            </a:pPr>
            <a:endParaRPr lang="it-IT" altLang="it-IT" sz="2400" b="1">
              <a:latin typeface="Times New Roman" pitchFamily="18" charset="0"/>
            </a:endParaRPr>
          </a:p>
          <a:p>
            <a:pPr eaLnBrk="1" hangingPunct="1">
              <a:spcBef>
                <a:spcPct val="0"/>
              </a:spcBef>
              <a:buFontTx/>
              <a:buNone/>
            </a:pPr>
            <a:r>
              <a:rPr lang="it-IT" altLang="it-IT" sz="2400" b="1">
                <a:latin typeface="Times New Roman" pitchFamily="18" charset="0"/>
              </a:rPr>
              <a:t>In the majority of cases we need alternative approaches!!!!</a:t>
            </a:r>
            <a:endParaRPr lang="en-GB" altLang="it-IT" sz="2400" b="1">
              <a:latin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http://www.ncbi.nlm.nih.gov/books/bookres.fcgi/mcb/ch7f34a.gif"/>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34975" y="1503363"/>
            <a:ext cx="8275638" cy="385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810000" cy="1143000"/>
          </a:xfrm>
        </p:spPr>
        <p:txBody>
          <a:bodyPr>
            <a:normAutofit/>
          </a:bodyPr>
          <a:lstStyle/>
          <a:p>
            <a:r>
              <a:rPr lang="en-US" sz="3600" dirty="0" err="1" smtClean="0"/>
              <a:t>Lytic</a:t>
            </a:r>
            <a:r>
              <a:rPr lang="en-US" sz="3600" dirty="0" smtClean="0"/>
              <a:t> Life Cycle</a:t>
            </a:r>
            <a:endParaRPr lang="en-US" sz="3600" dirty="0"/>
          </a:p>
        </p:txBody>
      </p:sp>
      <p:pic>
        <p:nvPicPr>
          <p:cNvPr id="2050" name="Picture 2"/>
          <p:cNvPicPr>
            <a:picLocks noChangeAspect="1" noChangeArrowheads="1"/>
          </p:cNvPicPr>
          <p:nvPr/>
        </p:nvPicPr>
        <p:blipFill>
          <a:blip r:embed="rId2" cstate="print"/>
          <a:srcRect l="27222" t="14884" r="31111" b="12558"/>
          <a:stretch>
            <a:fillRect/>
          </a:stretch>
        </p:blipFill>
        <p:spPr bwMode="auto">
          <a:xfrm>
            <a:off x="0" y="914400"/>
            <a:ext cx="4114800" cy="57912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35000" t="10233" r="34444" b="3256"/>
          <a:stretch>
            <a:fillRect/>
          </a:stretch>
        </p:blipFill>
        <p:spPr bwMode="auto">
          <a:xfrm>
            <a:off x="4572000" y="1066800"/>
            <a:ext cx="4572000" cy="5791200"/>
          </a:xfrm>
          <a:prstGeom prst="rect">
            <a:avLst/>
          </a:prstGeom>
          <a:noFill/>
          <a:ln w="9525">
            <a:noFill/>
            <a:miter lim="800000"/>
            <a:headEnd/>
            <a:tailEnd/>
          </a:ln>
        </p:spPr>
      </p:pic>
      <p:sp>
        <p:nvSpPr>
          <p:cNvPr id="6" name="Rectangle 5"/>
          <p:cNvSpPr/>
          <p:nvPr/>
        </p:nvSpPr>
        <p:spPr>
          <a:xfrm>
            <a:off x="5072066" y="285728"/>
            <a:ext cx="3823483" cy="646331"/>
          </a:xfrm>
          <a:prstGeom prst="rect">
            <a:avLst/>
          </a:prstGeom>
        </p:spPr>
        <p:txBody>
          <a:bodyPr wrap="none">
            <a:spAutoFit/>
          </a:bodyPr>
          <a:lstStyle/>
          <a:p>
            <a:pPr lvl="0" algn="ctr">
              <a:spcBef>
                <a:spcPct val="0"/>
              </a:spcBef>
              <a:defRPr/>
            </a:pPr>
            <a:r>
              <a:rPr lang="en-US" sz="3600" dirty="0" err="1"/>
              <a:t>Lysogenic</a:t>
            </a:r>
            <a:r>
              <a:rPr lang="en-US" sz="3600" dirty="0"/>
              <a:t> Life Cycle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cbi.nlm.nih.gov/books/bookres.fcgi/mcb/ch7f17.gif"/>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4213" y="93663"/>
            <a:ext cx="2536825"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03" name="Picture 3" descr="http://www.ncbi.nlm.nih.gov/books/bookres.fcgi/mcb/ch7f18.gif"/>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181600" y="0"/>
            <a:ext cx="3521075" cy="5932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804" name="Rectangle 4"/>
          <p:cNvSpPr>
            <a:spLocks noChangeArrowheads="1"/>
          </p:cNvSpPr>
          <p:nvPr/>
        </p:nvSpPr>
        <p:spPr bwMode="auto">
          <a:xfrm>
            <a:off x="0" y="6035675"/>
            <a:ext cx="91440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sz="3200">
                <a:solidFill>
                  <a:schemeClr val="tx1"/>
                </a:solidFill>
                <a:latin typeface="Times" charset="0"/>
              </a:defRPr>
            </a:lvl1pPr>
            <a:lvl2pPr marL="742950" indent="-285750" eaLnBrk="0" hangingPunct="0">
              <a:spcBef>
                <a:spcPct val="20000"/>
              </a:spcBef>
              <a:buChar char="–"/>
              <a:defRPr sz="2800">
                <a:solidFill>
                  <a:schemeClr val="tx1"/>
                </a:solidFill>
                <a:latin typeface="Times" charset="0"/>
              </a:defRPr>
            </a:lvl2pPr>
            <a:lvl3pPr marL="1143000" indent="-228600" eaLnBrk="0" hangingPunct="0">
              <a:spcBef>
                <a:spcPct val="20000"/>
              </a:spcBef>
              <a:buChar char="•"/>
              <a:defRPr sz="2400">
                <a:solidFill>
                  <a:schemeClr val="tx1"/>
                </a:solidFill>
                <a:latin typeface="Times" charset="0"/>
              </a:defRPr>
            </a:lvl3pPr>
            <a:lvl4pPr marL="1600200" indent="-228600" eaLnBrk="0" hangingPunct="0">
              <a:spcBef>
                <a:spcPct val="20000"/>
              </a:spcBef>
              <a:buChar char="–"/>
              <a:defRPr sz="2000">
                <a:solidFill>
                  <a:schemeClr val="tx1"/>
                </a:solidFill>
                <a:latin typeface="Times" charset="0"/>
              </a:defRPr>
            </a:lvl4pPr>
            <a:lvl5pPr marL="2057400" indent="-228600" eaLnBrk="0" hangingPunct="0">
              <a:spcBef>
                <a:spcPct val="20000"/>
              </a:spcBef>
              <a:buChar char="»"/>
              <a:defRPr sz="2000">
                <a:solidFill>
                  <a:schemeClr val="tx1"/>
                </a:solidFill>
                <a:latin typeface="Times" charset="0"/>
              </a:defRPr>
            </a:lvl5pPr>
            <a:lvl6pPr marL="2514600" indent="-228600" eaLnBrk="0" fontAlgn="base" hangingPunct="0">
              <a:spcBef>
                <a:spcPct val="20000"/>
              </a:spcBef>
              <a:spcAft>
                <a:spcPct val="0"/>
              </a:spcAft>
              <a:buChar char="»"/>
              <a:defRPr sz="2000">
                <a:solidFill>
                  <a:schemeClr val="tx1"/>
                </a:solidFill>
                <a:latin typeface="Times" charset="0"/>
              </a:defRPr>
            </a:lvl6pPr>
            <a:lvl7pPr marL="2971800" indent="-228600" eaLnBrk="0" fontAlgn="base" hangingPunct="0">
              <a:spcBef>
                <a:spcPct val="20000"/>
              </a:spcBef>
              <a:spcAft>
                <a:spcPct val="0"/>
              </a:spcAft>
              <a:buChar char="»"/>
              <a:defRPr sz="2000">
                <a:solidFill>
                  <a:schemeClr val="tx1"/>
                </a:solidFill>
                <a:latin typeface="Times" charset="0"/>
              </a:defRPr>
            </a:lvl7pPr>
            <a:lvl8pPr marL="3429000" indent="-228600" eaLnBrk="0" fontAlgn="base" hangingPunct="0">
              <a:spcBef>
                <a:spcPct val="20000"/>
              </a:spcBef>
              <a:spcAft>
                <a:spcPct val="0"/>
              </a:spcAft>
              <a:buChar char="»"/>
              <a:defRPr sz="2000">
                <a:solidFill>
                  <a:schemeClr val="tx1"/>
                </a:solidFill>
                <a:latin typeface="Times" charset="0"/>
              </a:defRPr>
            </a:lvl8pPr>
            <a:lvl9pPr marL="3886200" indent="-228600" eaLnBrk="0" fontAlgn="base" hangingPunct="0">
              <a:spcBef>
                <a:spcPct val="20000"/>
              </a:spcBef>
              <a:spcAft>
                <a:spcPct val="0"/>
              </a:spcAft>
              <a:buChar char="»"/>
              <a:defRPr sz="2000">
                <a:solidFill>
                  <a:schemeClr val="tx1"/>
                </a:solidFill>
                <a:latin typeface="Times" charset="0"/>
              </a:defRPr>
            </a:lvl9pPr>
          </a:lstStyle>
          <a:p>
            <a:pPr algn="ctr">
              <a:spcBef>
                <a:spcPct val="0"/>
              </a:spcBef>
              <a:buFontTx/>
              <a:buNone/>
            </a:pPr>
            <a:r>
              <a:rPr lang="en-US" altLang="it-IT" sz="2400" b="1">
                <a:solidFill>
                  <a:schemeClr val="bg1"/>
                </a:solidFill>
                <a:latin typeface="Times New Roman" pitchFamily="18" charset="0"/>
              </a:rPr>
              <a:t>Identification of a specific clone from a library by membrane hybridization to a radiolabeled probe</a:t>
            </a:r>
            <a:endParaRPr lang="en-US" altLang="it-IT" sz="2400">
              <a:solidFill>
                <a:schemeClr val="bg1"/>
              </a:solidFill>
              <a:latin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http://www.blc.arizona.edu/INTERACTIVE/recombinant3.dna/recomb2.gif"/>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7200" y="207963"/>
            <a:ext cx="8686800" cy="61198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333738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4685" t="37363" r="43778" b="8791"/>
          <a:stretch>
            <a:fillRect/>
          </a:stretch>
        </p:blipFill>
        <p:spPr bwMode="auto">
          <a:xfrm>
            <a:off x="1" y="304800"/>
            <a:ext cx="8915400"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en-US" sz="4800" b="1" i="1" dirty="0">
                <a:solidFill>
                  <a:srgbClr val="FF0000"/>
                </a:solidFill>
                <a:effectLst>
                  <a:outerShdw blurRad="38100" dist="38100" dir="2700000" algn="tl">
                    <a:srgbClr val="C0C0C0"/>
                  </a:outerShdw>
                </a:effectLst>
              </a:rPr>
              <a:t>Immunological </a:t>
            </a:r>
            <a:r>
              <a:rPr lang="en-US" altLang="en-US" sz="4800" b="1" i="1" dirty="0" smtClean="0">
                <a:solidFill>
                  <a:srgbClr val="FF0000"/>
                </a:solidFill>
                <a:effectLst>
                  <a:outerShdw blurRad="38100" dist="38100" dir="2700000" algn="tl">
                    <a:srgbClr val="C0C0C0"/>
                  </a:outerShdw>
                </a:effectLst>
              </a:rPr>
              <a:t>Screening</a:t>
            </a:r>
            <a:endParaRPr lang="en-US" altLang="en-US" sz="4800" b="1" i="1" dirty="0">
              <a:solidFill>
                <a:srgbClr val="FF0000"/>
              </a:solidFill>
              <a:effectLst>
                <a:outerShdw blurRad="38100" dist="38100" dir="2700000" algn="tl">
                  <a:srgbClr val="C0C0C0"/>
                </a:outerShdw>
              </a:effectLst>
            </a:endParaRPr>
          </a:p>
        </p:txBody>
      </p:sp>
      <p:sp>
        <p:nvSpPr>
          <p:cNvPr id="122883" name="Rectangle 3"/>
          <p:cNvSpPr>
            <a:spLocks noGrp="1" noChangeArrowheads="1"/>
          </p:cNvSpPr>
          <p:nvPr>
            <p:ph idx="1"/>
          </p:nvPr>
        </p:nvSpPr>
        <p:spPr>
          <a:xfrm>
            <a:off x="685800" y="2362200"/>
            <a:ext cx="7772400" cy="4114800"/>
          </a:xfrm>
        </p:spPr>
        <p:txBody>
          <a:bodyPr/>
          <a:lstStyle/>
          <a:p>
            <a:r>
              <a:rPr lang="en-US" altLang="en-US" b="1" i="1">
                <a:solidFill>
                  <a:schemeClr val="accent2"/>
                </a:solidFill>
                <a:effectLst>
                  <a:outerShdw blurRad="38100" dist="38100" dir="2700000" algn="tl">
                    <a:srgbClr val="C0C0C0"/>
                  </a:outerShdw>
                </a:effectLst>
              </a:rPr>
              <a:t>Antibodies to the protein encoded by the desired gene can be used to screen a library</a:t>
            </a:r>
          </a:p>
          <a:p>
            <a:pPr>
              <a:buFontTx/>
              <a:buNone/>
            </a:pPr>
            <a:endParaRPr lang="en-US" altLang="en-US" b="1" i="1">
              <a:solidFill>
                <a:schemeClr val="accent2"/>
              </a:solidFill>
              <a:effectLst>
                <a:outerShdw blurRad="38100" dist="38100" dir="2700000" algn="tl">
                  <a:srgbClr val="C0C0C0"/>
                </a:outerShdw>
              </a:effectLst>
            </a:endParaRPr>
          </a:p>
        </p:txBody>
      </p:sp>
      <p:sp>
        <p:nvSpPr>
          <p:cNvPr id="122884" name="Line 4"/>
          <p:cNvSpPr>
            <a:spLocks noChangeShapeType="1"/>
          </p:cNvSpPr>
          <p:nvPr/>
        </p:nvSpPr>
        <p:spPr bwMode="auto">
          <a:xfrm>
            <a:off x="838200" y="1981200"/>
            <a:ext cx="7239000" cy="0"/>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Tree>
    <p:extLst>
      <p:ext uri="{BB962C8B-B14F-4D97-AF65-F5344CB8AC3E}">
        <p14:creationId xmlns:p14="http://schemas.microsoft.com/office/powerpoint/2010/main" xmlns="" val="12707286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026"/>
          <p:cNvSpPr>
            <a:spLocks noGrp="1" noChangeArrowheads="1"/>
          </p:cNvSpPr>
          <p:nvPr>
            <p:ph type="title"/>
          </p:nvPr>
        </p:nvSpPr>
        <p:spPr>
          <a:xfrm>
            <a:off x="685800" y="304800"/>
            <a:ext cx="7772400" cy="1143000"/>
          </a:xfrm>
        </p:spPr>
        <p:txBody>
          <a:bodyPr/>
          <a:lstStyle/>
          <a:p>
            <a:r>
              <a:rPr lang="en-US" altLang="en-US"/>
              <a:t> </a:t>
            </a:r>
            <a:r>
              <a:rPr lang="en-US" altLang="en-US">
                <a:solidFill>
                  <a:srgbClr val="FF0000"/>
                </a:solidFill>
              </a:rPr>
              <a:t>Immunological Screen</a:t>
            </a:r>
          </a:p>
        </p:txBody>
      </p:sp>
      <p:sp>
        <p:nvSpPr>
          <p:cNvPr id="123907" name="Line 1027"/>
          <p:cNvSpPr>
            <a:spLocks noChangeShapeType="1"/>
          </p:cNvSpPr>
          <p:nvPr/>
        </p:nvSpPr>
        <p:spPr bwMode="auto">
          <a:xfrm>
            <a:off x="838200" y="1219200"/>
            <a:ext cx="7239000" cy="0"/>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pic>
        <p:nvPicPr>
          <p:cNvPr id="123908" name="Picture 1028" descr="&#10;04.18a.jpg                                                     0003E910&#10;*Macintosh HD                  ABA7815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1335088"/>
            <a:ext cx="7848600" cy="5392737"/>
          </a:xfrm>
          <a:prstGeom prst="rect">
            <a:avLst/>
          </a:prstGeom>
          <a:noFill/>
          <a:extLst>
            <a:ext uri="{909E8E84-426E-40DD-AFC4-6F175D3DCCD1}">
              <a14:hiddenFill xmlns:a14="http://schemas.microsoft.com/office/drawing/2010/main" xmlns="">
                <a:solidFill>
                  <a:srgbClr val="FFFFFF"/>
                </a:solidFill>
              </a14:hiddenFill>
            </a:ext>
          </a:extLst>
        </p:spPr>
      </p:pic>
      <p:sp>
        <p:nvSpPr>
          <p:cNvPr id="123909" name="Line 1029"/>
          <p:cNvSpPr>
            <a:spLocks noChangeShapeType="1"/>
          </p:cNvSpPr>
          <p:nvPr/>
        </p:nvSpPr>
        <p:spPr bwMode="auto">
          <a:xfrm>
            <a:off x="3200400" y="2286000"/>
            <a:ext cx="6096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10" name="Line 1030"/>
          <p:cNvSpPr>
            <a:spLocks noChangeShapeType="1"/>
          </p:cNvSpPr>
          <p:nvPr/>
        </p:nvSpPr>
        <p:spPr bwMode="auto">
          <a:xfrm>
            <a:off x="5791200" y="2286000"/>
            <a:ext cx="6096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11" name="Line 1031"/>
          <p:cNvSpPr>
            <a:spLocks noChangeShapeType="1"/>
          </p:cNvSpPr>
          <p:nvPr/>
        </p:nvSpPr>
        <p:spPr bwMode="auto">
          <a:xfrm rot="-10800000">
            <a:off x="3048000" y="5638800"/>
            <a:ext cx="6096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12" name="Line 1032"/>
          <p:cNvSpPr>
            <a:spLocks noChangeShapeType="1"/>
          </p:cNvSpPr>
          <p:nvPr/>
        </p:nvSpPr>
        <p:spPr bwMode="auto">
          <a:xfrm rot="-10800000">
            <a:off x="5791200" y="5638800"/>
            <a:ext cx="6096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13" name="Line 1033"/>
          <p:cNvSpPr>
            <a:spLocks noChangeShapeType="1"/>
          </p:cNvSpPr>
          <p:nvPr/>
        </p:nvSpPr>
        <p:spPr bwMode="auto">
          <a:xfrm rot="5400000">
            <a:off x="6515100" y="4000500"/>
            <a:ext cx="19050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14" name="Line 1034"/>
          <p:cNvSpPr>
            <a:spLocks noChangeShapeType="1"/>
          </p:cNvSpPr>
          <p:nvPr/>
        </p:nvSpPr>
        <p:spPr bwMode="auto">
          <a:xfrm flipV="1">
            <a:off x="1600200" y="1981200"/>
            <a:ext cx="228600" cy="3352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15" name="Freeform 1035"/>
          <p:cNvSpPr>
            <a:spLocks/>
          </p:cNvSpPr>
          <p:nvPr/>
        </p:nvSpPr>
        <p:spPr bwMode="auto">
          <a:xfrm>
            <a:off x="711200" y="1905000"/>
            <a:ext cx="1346200" cy="2057400"/>
          </a:xfrm>
          <a:custGeom>
            <a:avLst/>
            <a:gdLst>
              <a:gd name="T0" fmla="*/ 608 w 848"/>
              <a:gd name="T1" fmla="*/ 48 h 1296"/>
              <a:gd name="T2" fmla="*/ 272 w 848"/>
              <a:gd name="T3" fmla="*/ 48 h 1296"/>
              <a:gd name="T4" fmla="*/ 80 w 848"/>
              <a:gd name="T5" fmla="*/ 336 h 1296"/>
              <a:gd name="T6" fmla="*/ 128 w 848"/>
              <a:gd name="T7" fmla="*/ 912 h 1296"/>
              <a:gd name="T8" fmla="*/ 848 w 848"/>
              <a:gd name="T9" fmla="*/ 1296 h 1296"/>
            </a:gdLst>
            <a:ahLst/>
            <a:cxnLst>
              <a:cxn ang="0">
                <a:pos x="T0" y="T1"/>
              </a:cxn>
              <a:cxn ang="0">
                <a:pos x="T2" y="T3"/>
              </a:cxn>
              <a:cxn ang="0">
                <a:pos x="T4" y="T5"/>
              </a:cxn>
              <a:cxn ang="0">
                <a:pos x="T6" y="T7"/>
              </a:cxn>
              <a:cxn ang="0">
                <a:pos x="T8" y="T9"/>
              </a:cxn>
            </a:cxnLst>
            <a:rect l="0" t="0" r="r" b="b"/>
            <a:pathLst>
              <a:path w="848" h="1296">
                <a:moveTo>
                  <a:pt x="608" y="48"/>
                </a:moveTo>
                <a:cubicBezTo>
                  <a:pt x="484" y="24"/>
                  <a:pt x="360" y="0"/>
                  <a:pt x="272" y="48"/>
                </a:cubicBezTo>
                <a:cubicBezTo>
                  <a:pt x="184" y="96"/>
                  <a:pt x="104" y="191"/>
                  <a:pt x="80" y="336"/>
                </a:cubicBezTo>
                <a:cubicBezTo>
                  <a:pt x="55" y="480"/>
                  <a:pt x="0" y="752"/>
                  <a:pt x="128" y="912"/>
                </a:cubicBezTo>
                <a:cubicBezTo>
                  <a:pt x="255" y="1071"/>
                  <a:pt x="551" y="1183"/>
                  <a:pt x="848" y="1296"/>
                </a:cubicBezTo>
              </a:path>
            </a:pathLst>
          </a:custGeom>
          <a:noFill/>
          <a:ln w="38100" cmpd="sng">
            <a:solidFill>
              <a:schemeClr val="tx2"/>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16" name="Text Box 1036"/>
          <p:cNvSpPr txBox="1">
            <a:spLocks noChangeArrowheads="1"/>
          </p:cNvSpPr>
          <p:nvPr/>
        </p:nvSpPr>
        <p:spPr bwMode="auto">
          <a:xfrm>
            <a:off x="136525" y="1258888"/>
            <a:ext cx="18621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solidFill>
                  <a:schemeClr val="tx2"/>
                </a:solidFill>
                <a:latin typeface="Arial" pitchFamily="34" charset="0"/>
              </a:rPr>
              <a:t>master plate</a:t>
            </a:r>
            <a:endParaRPr lang="en-US" altLang="en-US">
              <a:latin typeface="Arial" pitchFamily="34" charset="0"/>
            </a:endParaRPr>
          </a:p>
        </p:txBody>
      </p:sp>
      <p:sp>
        <p:nvSpPr>
          <p:cNvPr id="123917" name="Text Box 1037"/>
          <p:cNvSpPr txBox="1">
            <a:spLocks noChangeArrowheads="1"/>
          </p:cNvSpPr>
          <p:nvPr/>
        </p:nvSpPr>
        <p:spPr bwMode="auto">
          <a:xfrm>
            <a:off x="3184525" y="1766888"/>
            <a:ext cx="3825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solidFill>
                  <a:schemeClr val="tx2"/>
                </a:solidFill>
                <a:latin typeface="Arial" pitchFamily="34" charset="0"/>
              </a:rPr>
              <a:t>1</a:t>
            </a:r>
          </a:p>
        </p:txBody>
      </p:sp>
      <p:sp>
        <p:nvSpPr>
          <p:cNvPr id="123918" name="Text Box 1038"/>
          <p:cNvSpPr txBox="1">
            <a:spLocks noChangeArrowheads="1"/>
          </p:cNvSpPr>
          <p:nvPr/>
        </p:nvSpPr>
        <p:spPr bwMode="auto">
          <a:xfrm>
            <a:off x="5865813" y="1766888"/>
            <a:ext cx="38258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solidFill>
                  <a:schemeClr val="tx2"/>
                </a:solidFill>
                <a:latin typeface="Arial" pitchFamily="34" charset="0"/>
              </a:rPr>
              <a:t>2</a:t>
            </a:r>
          </a:p>
        </p:txBody>
      </p:sp>
      <p:sp>
        <p:nvSpPr>
          <p:cNvPr id="123919" name="Text Box 1039"/>
          <p:cNvSpPr txBox="1">
            <a:spLocks noChangeArrowheads="1"/>
          </p:cNvSpPr>
          <p:nvPr/>
        </p:nvSpPr>
        <p:spPr bwMode="auto">
          <a:xfrm>
            <a:off x="7010400" y="3581400"/>
            <a:ext cx="38258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solidFill>
                  <a:schemeClr val="tx2"/>
                </a:solidFill>
                <a:latin typeface="Arial" pitchFamily="34" charset="0"/>
              </a:rPr>
              <a:t>3</a:t>
            </a:r>
          </a:p>
        </p:txBody>
      </p:sp>
      <p:sp>
        <p:nvSpPr>
          <p:cNvPr id="123920" name="Text Box 1040"/>
          <p:cNvSpPr txBox="1">
            <a:spLocks noChangeArrowheads="1"/>
          </p:cNvSpPr>
          <p:nvPr/>
        </p:nvSpPr>
        <p:spPr bwMode="auto">
          <a:xfrm>
            <a:off x="5943600" y="5119688"/>
            <a:ext cx="3825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solidFill>
                  <a:schemeClr val="tx2"/>
                </a:solidFill>
                <a:latin typeface="Arial" pitchFamily="34" charset="0"/>
              </a:rPr>
              <a:t>4</a:t>
            </a:r>
          </a:p>
        </p:txBody>
      </p:sp>
      <p:sp>
        <p:nvSpPr>
          <p:cNvPr id="123921" name="Text Box 1041"/>
          <p:cNvSpPr txBox="1">
            <a:spLocks noChangeArrowheads="1"/>
          </p:cNvSpPr>
          <p:nvPr/>
        </p:nvSpPr>
        <p:spPr bwMode="auto">
          <a:xfrm>
            <a:off x="3200400" y="5119688"/>
            <a:ext cx="3825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solidFill>
                  <a:schemeClr val="tx2"/>
                </a:solidFill>
                <a:latin typeface="Arial" pitchFamily="34" charset="0"/>
              </a:rPr>
              <a:t>5</a:t>
            </a:r>
          </a:p>
        </p:txBody>
      </p:sp>
      <p:sp>
        <p:nvSpPr>
          <p:cNvPr id="123922" name="Text Box 1042"/>
          <p:cNvSpPr txBox="1">
            <a:spLocks noChangeArrowheads="1"/>
          </p:cNvSpPr>
          <p:nvPr/>
        </p:nvSpPr>
        <p:spPr bwMode="auto">
          <a:xfrm>
            <a:off x="228600" y="2590800"/>
            <a:ext cx="38258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solidFill>
                  <a:schemeClr val="tx2"/>
                </a:solidFill>
                <a:latin typeface="Arial" pitchFamily="34" charset="0"/>
              </a:rPr>
              <a:t>6</a:t>
            </a:r>
          </a:p>
        </p:txBody>
      </p:sp>
      <p:sp>
        <p:nvSpPr>
          <p:cNvPr id="123923" name="Text Box 1043"/>
          <p:cNvSpPr txBox="1">
            <a:spLocks noChangeArrowheads="1"/>
          </p:cNvSpPr>
          <p:nvPr/>
        </p:nvSpPr>
        <p:spPr bwMode="auto">
          <a:xfrm>
            <a:off x="3032125" y="2601913"/>
            <a:ext cx="1042988"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chemeClr val="tx2"/>
                </a:solidFill>
                <a:latin typeface="Arial" pitchFamily="34" charset="0"/>
              </a:rPr>
              <a:t>transfer</a:t>
            </a:r>
          </a:p>
          <a:p>
            <a:pPr algn="ctr" eaLnBrk="0" hangingPunct="0"/>
            <a:r>
              <a:rPr lang="en-US" altLang="en-US" sz="2000">
                <a:solidFill>
                  <a:schemeClr val="tx2"/>
                </a:solidFill>
                <a:latin typeface="Arial" pitchFamily="34" charset="0"/>
              </a:rPr>
              <a:t>cells</a:t>
            </a:r>
            <a:endParaRPr lang="en-US" altLang="en-US" sz="2000">
              <a:latin typeface="Arial" pitchFamily="34" charset="0"/>
            </a:endParaRPr>
          </a:p>
        </p:txBody>
      </p:sp>
      <p:sp>
        <p:nvSpPr>
          <p:cNvPr id="123924" name="Text Box 1044"/>
          <p:cNvSpPr txBox="1">
            <a:spLocks noChangeArrowheads="1"/>
          </p:cNvSpPr>
          <p:nvPr/>
        </p:nvSpPr>
        <p:spPr bwMode="auto">
          <a:xfrm>
            <a:off x="5430838" y="2590800"/>
            <a:ext cx="15113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chemeClr val="tx2"/>
                </a:solidFill>
                <a:latin typeface="Arial" pitchFamily="34" charset="0"/>
              </a:rPr>
              <a:t>lyse cells</a:t>
            </a:r>
          </a:p>
          <a:p>
            <a:pPr algn="ctr" eaLnBrk="0" hangingPunct="0"/>
            <a:r>
              <a:rPr lang="en-US" altLang="en-US" sz="2000">
                <a:solidFill>
                  <a:schemeClr val="tx2"/>
                </a:solidFill>
                <a:latin typeface="Arial" pitchFamily="34" charset="0"/>
              </a:rPr>
              <a:t>bind protein</a:t>
            </a:r>
            <a:endParaRPr lang="en-US" altLang="en-US" sz="2000">
              <a:latin typeface="Arial" pitchFamily="34" charset="0"/>
            </a:endParaRPr>
          </a:p>
        </p:txBody>
      </p:sp>
      <p:sp>
        <p:nvSpPr>
          <p:cNvPr id="123925" name="Text Box 1045"/>
          <p:cNvSpPr txBox="1">
            <a:spLocks noChangeArrowheads="1"/>
          </p:cNvSpPr>
          <p:nvPr/>
        </p:nvSpPr>
        <p:spPr bwMode="auto">
          <a:xfrm>
            <a:off x="7550150" y="3581400"/>
            <a:ext cx="13303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chemeClr val="tx2"/>
                </a:solidFill>
                <a:latin typeface="Arial" pitchFamily="34" charset="0"/>
              </a:rPr>
              <a:t>Add 1°Ab;</a:t>
            </a:r>
          </a:p>
          <a:p>
            <a:pPr algn="ctr" eaLnBrk="0" hangingPunct="0"/>
            <a:r>
              <a:rPr lang="en-US" altLang="en-US" sz="2000">
                <a:solidFill>
                  <a:schemeClr val="tx2"/>
                </a:solidFill>
                <a:latin typeface="Arial" pitchFamily="34" charset="0"/>
              </a:rPr>
              <a:t>wash</a:t>
            </a:r>
            <a:endParaRPr lang="en-US" altLang="en-US" sz="2000">
              <a:latin typeface="Arial" pitchFamily="34" charset="0"/>
            </a:endParaRPr>
          </a:p>
        </p:txBody>
      </p:sp>
      <p:sp>
        <p:nvSpPr>
          <p:cNvPr id="123926" name="Text Box 1046"/>
          <p:cNvSpPr txBox="1">
            <a:spLocks noChangeArrowheads="1"/>
          </p:cNvSpPr>
          <p:nvPr/>
        </p:nvSpPr>
        <p:spPr bwMode="auto">
          <a:xfrm>
            <a:off x="4999038" y="6080125"/>
            <a:ext cx="2262187"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chemeClr val="tx2"/>
                </a:solidFill>
                <a:latin typeface="Arial" pitchFamily="34" charset="0"/>
              </a:rPr>
              <a:t>Add 2°Ab-Enzyme</a:t>
            </a:r>
          </a:p>
          <a:p>
            <a:pPr algn="ctr" eaLnBrk="0" hangingPunct="0"/>
            <a:r>
              <a:rPr lang="en-US" altLang="en-US" sz="2000">
                <a:solidFill>
                  <a:schemeClr val="tx2"/>
                </a:solidFill>
                <a:latin typeface="Arial" pitchFamily="34" charset="0"/>
              </a:rPr>
              <a:t>wash</a:t>
            </a:r>
            <a:endParaRPr lang="en-US" altLang="en-US" sz="2000">
              <a:latin typeface="Arial" pitchFamily="34" charset="0"/>
            </a:endParaRPr>
          </a:p>
        </p:txBody>
      </p:sp>
      <p:sp>
        <p:nvSpPr>
          <p:cNvPr id="123927" name="Text Box 1047"/>
          <p:cNvSpPr txBox="1">
            <a:spLocks noChangeArrowheads="1"/>
          </p:cNvSpPr>
          <p:nvPr/>
        </p:nvSpPr>
        <p:spPr bwMode="auto">
          <a:xfrm>
            <a:off x="2511425" y="6019800"/>
            <a:ext cx="1749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chemeClr val="tx2"/>
                </a:solidFill>
                <a:latin typeface="Arial" pitchFamily="34" charset="0"/>
              </a:rPr>
              <a:t>Add substrate</a:t>
            </a:r>
          </a:p>
        </p:txBody>
      </p:sp>
      <p:sp>
        <p:nvSpPr>
          <p:cNvPr id="123928" name="Line 1048"/>
          <p:cNvSpPr>
            <a:spLocks noChangeShapeType="1"/>
          </p:cNvSpPr>
          <p:nvPr/>
        </p:nvSpPr>
        <p:spPr bwMode="auto">
          <a:xfrm flipH="1" flipV="1">
            <a:off x="4038600" y="1676400"/>
            <a:ext cx="152400" cy="30480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29" name="Text Box 1049"/>
          <p:cNvSpPr txBox="1">
            <a:spLocks noChangeArrowheads="1"/>
          </p:cNvSpPr>
          <p:nvPr/>
        </p:nvSpPr>
        <p:spPr bwMode="auto">
          <a:xfrm>
            <a:off x="3276600" y="1371600"/>
            <a:ext cx="8747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chemeClr val="tx2"/>
                </a:solidFill>
                <a:latin typeface="Arial" pitchFamily="34" charset="0"/>
              </a:rPr>
              <a:t>matrix</a:t>
            </a:r>
            <a:endParaRPr lang="en-US" altLang="en-US" sz="2000">
              <a:latin typeface="Arial" pitchFamily="34" charset="0"/>
            </a:endParaRPr>
          </a:p>
        </p:txBody>
      </p:sp>
      <p:sp>
        <p:nvSpPr>
          <p:cNvPr id="123930" name="Line 1050"/>
          <p:cNvSpPr>
            <a:spLocks noChangeShapeType="1"/>
          </p:cNvSpPr>
          <p:nvPr/>
        </p:nvSpPr>
        <p:spPr bwMode="auto">
          <a:xfrm flipV="1">
            <a:off x="5105400" y="1600200"/>
            <a:ext cx="381000" cy="45720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31" name="Text Box 1051"/>
          <p:cNvSpPr txBox="1">
            <a:spLocks noChangeArrowheads="1"/>
          </p:cNvSpPr>
          <p:nvPr/>
        </p:nvSpPr>
        <p:spPr bwMode="auto">
          <a:xfrm>
            <a:off x="7924800" y="1371600"/>
            <a:ext cx="960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chemeClr val="tx2"/>
                </a:solidFill>
                <a:latin typeface="Arial" pitchFamily="34" charset="0"/>
              </a:rPr>
              <a:t>protein</a:t>
            </a:r>
            <a:endParaRPr lang="en-US" altLang="en-US" sz="2000">
              <a:latin typeface="Arial" pitchFamily="34" charset="0"/>
            </a:endParaRPr>
          </a:p>
        </p:txBody>
      </p:sp>
      <p:sp>
        <p:nvSpPr>
          <p:cNvPr id="123932" name="Text Box 1052"/>
          <p:cNvSpPr txBox="1">
            <a:spLocks noChangeArrowheads="1"/>
          </p:cNvSpPr>
          <p:nvPr/>
        </p:nvSpPr>
        <p:spPr bwMode="auto">
          <a:xfrm>
            <a:off x="5486400" y="1371600"/>
            <a:ext cx="6937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chemeClr val="tx2"/>
                </a:solidFill>
                <a:latin typeface="Arial" pitchFamily="34" charset="0"/>
              </a:rPr>
              <a:t>cells</a:t>
            </a:r>
            <a:endParaRPr lang="en-US" altLang="en-US" sz="2000">
              <a:latin typeface="Arial" pitchFamily="34" charset="0"/>
            </a:endParaRPr>
          </a:p>
        </p:txBody>
      </p:sp>
      <p:sp>
        <p:nvSpPr>
          <p:cNvPr id="123933" name="Line 1053"/>
          <p:cNvSpPr>
            <a:spLocks noChangeShapeType="1"/>
          </p:cNvSpPr>
          <p:nvPr/>
        </p:nvSpPr>
        <p:spPr bwMode="auto">
          <a:xfrm flipV="1">
            <a:off x="7772400" y="1676400"/>
            <a:ext cx="609600" cy="304800"/>
          </a:xfrm>
          <a:prstGeom prst="line">
            <a:avLst/>
          </a:prstGeom>
          <a:noFill/>
          <a:ln w="95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3934" name="Text Box 1054"/>
          <p:cNvSpPr txBox="1">
            <a:spLocks noChangeArrowheads="1"/>
          </p:cNvSpPr>
          <p:nvPr/>
        </p:nvSpPr>
        <p:spPr bwMode="auto">
          <a:xfrm>
            <a:off x="2362200" y="3429000"/>
            <a:ext cx="1579563"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000">
                <a:solidFill>
                  <a:schemeClr val="tx2"/>
                </a:solidFill>
                <a:latin typeface="Arial" pitchFamily="34" charset="0"/>
              </a:rPr>
              <a:t>subculture</a:t>
            </a:r>
          </a:p>
          <a:p>
            <a:pPr eaLnBrk="0" hangingPunct="0"/>
            <a:r>
              <a:rPr lang="en-US" altLang="en-US" sz="2000">
                <a:solidFill>
                  <a:schemeClr val="tx2"/>
                </a:solidFill>
                <a:latin typeface="Arial" pitchFamily="34" charset="0"/>
              </a:rPr>
              <a:t>cells from</a:t>
            </a:r>
          </a:p>
          <a:p>
            <a:pPr eaLnBrk="0" hangingPunct="0"/>
            <a:r>
              <a:rPr lang="en-US" altLang="en-US" sz="2000">
                <a:solidFill>
                  <a:schemeClr val="tx2"/>
                </a:solidFill>
                <a:latin typeface="Arial" pitchFamily="34" charset="0"/>
              </a:rPr>
              <a:t>master plate</a:t>
            </a:r>
          </a:p>
        </p:txBody>
      </p:sp>
      <p:sp>
        <p:nvSpPr>
          <p:cNvPr id="123935" name="Text Box 1055"/>
          <p:cNvSpPr txBox="1">
            <a:spLocks noChangeArrowheads="1"/>
          </p:cNvSpPr>
          <p:nvPr/>
        </p:nvSpPr>
        <p:spPr bwMode="auto">
          <a:xfrm>
            <a:off x="228600" y="4611688"/>
            <a:ext cx="12192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solidFill>
                  <a:schemeClr val="tx2"/>
                </a:solidFill>
                <a:latin typeface="Arial" pitchFamily="34" charset="0"/>
              </a:rPr>
              <a:t>positive</a:t>
            </a:r>
          </a:p>
          <a:p>
            <a:pPr eaLnBrk="0" hangingPunct="0"/>
            <a:r>
              <a:rPr lang="en-US" altLang="en-US">
                <a:solidFill>
                  <a:schemeClr val="tx2"/>
                </a:solidFill>
                <a:latin typeface="Arial" pitchFamily="34" charset="0"/>
              </a:rPr>
              <a:t>signal</a:t>
            </a:r>
          </a:p>
        </p:txBody>
      </p:sp>
      <p:sp>
        <p:nvSpPr>
          <p:cNvPr id="123936" name="Line 1056"/>
          <p:cNvSpPr>
            <a:spLocks noChangeShapeType="1"/>
          </p:cNvSpPr>
          <p:nvPr/>
        </p:nvSpPr>
        <p:spPr bwMode="auto">
          <a:xfrm flipH="1" flipV="1">
            <a:off x="1219200" y="5029200"/>
            <a:ext cx="381000" cy="304800"/>
          </a:xfrm>
          <a:prstGeom prst="line">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Tree>
    <p:extLst>
      <p:ext uri="{BB962C8B-B14F-4D97-AF65-F5344CB8AC3E}">
        <p14:creationId xmlns:p14="http://schemas.microsoft.com/office/powerpoint/2010/main" xmlns="" val="15391777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533400" y="609600"/>
            <a:ext cx="8001000" cy="1143000"/>
          </a:xfrm>
        </p:spPr>
        <p:txBody>
          <a:bodyPr>
            <a:normAutofit/>
          </a:bodyPr>
          <a:lstStyle/>
          <a:p>
            <a:r>
              <a:rPr lang="en-US" altLang="en-US" b="1" i="1">
                <a:solidFill>
                  <a:srgbClr val="FF0000"/>
                </a:solidFill>
                <a:effectLst>
                  <a:outerShdw blurRad="38100" dist="38100" dir="2700000" algn="tl">
                    <a:srgbClr val="C0C0C0"/>
                  </a:outerShdw>
                </a:effectLst>
              </a:rPr>
              <a:t>Immunological Screen of Library</a:t>
            </a:r>
          </a:p>
        </p:txBody>
      </p:sp>
      <p:sp>
        <p:nvSpPr>
          <p:cNvPr id="124931" name="Line 3"/>
          <p:cNvSpPr>
            <a:spLocks noChangeShapeType="1"/>
          </p:cNvSpPr>
          <p:nvPr/>
        </p:nvSpPr>
        <p:spPr bwMode="auto">
          <a:xfrm>
            <a:off x="762000" y="1676400"/>
            <a:ext cx="72390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32" name="Rectangle 4" descr="Pink tissue paper"/>
          <p:cNvSpPr>
            <a:spLocks noChangeArrowheads="1"/>
          </p:cNvSpPr>
          <p:nvPr/>
        </p:nvSpPr>
        <p:spPr bwMode="auto">
          <a:xfrm>
            <a:off x="1524000" y="5791200"/>
            <a:ext cx="5334000" cy="152400"/>
          </a:xfrm>
          <a:prstGeom prst="rect">
            <a:avLst/>
          </a:prstGeom>
          <a:blipFill dpi="0" rotWithShape="0">
            <a:blip r:embed="rId2"/>
            <a:srcRect/>
            <a:tile tx="0" ty="0" sx="100000" sy="100000" flip="none" algn="tl"/>
          </a:blip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33" name="Oval 5" descr="Granite"/>
          <p:cNvSpPr>
            <a:spLocks noChangeArrowheads="1"/>
          </p:cNvSpPr>
          <p:nvPr/>
        </p:nvSpPr>
        <p:spPr bwMode="auto">
          <a:xfrm>
            <a:off x="2819400" y="5486400"/>
            <a:ext cx="533400" cy="304800"/>
          </a:xfrm>
          <a:prstGeom prst="ellipse">
            <a:avLst/>
          </a:prstGeom>
          <a:blipFill dpi="0" rotWithShape="0">
            <a:blip r:embed="rId3"/>
            <a:srcRect/>
            <a:tile tx="0" ty="0" sx="100000" sy="100000" flip="none" algn="tl"/>
          </a:blipFill>
          <a:ln w="9525">
            <a:solidFill>
              <a:schemeClr val="tx2"/>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34" name="Oval 6" descr="Granite"/>
          <p:cNvSpPr>
            <a:spLocks noChangeArrowheads="1"/>
          </p:cNvSpPr>
          <p:nvPr/>
        </p:nvSpPr>
        <p:spPr bwMode="auto">
          <a:xfrm>
            <a:off x="3124200" y="5410200"/>
            <a:ext cx="533400" cy="304800"/>
          </a:xfrm>
          <a:prstGeom prst="ellipse">
            <a:avLst/>
          </a:prstGeom>
          <a:blipFill dpi="0" rotWithShape="0">
            <a:blip r:embed="rId3"/>
            <a:srcRect/>
            <a:tile tx="0" ty="0" sx="100000" sy="100000" flip="none" algn="tl"/>
          </a:blipFill>
          <a:ln w="9525">
            <a:solidFill>
              <a:schemeClr val="tx2"/>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35" name="Oval 7" descr="Granite"/>
          <p:cNvSpPr>
            <a:spLocks noChangeArrowheads="1"/>
          </p:cNvSpPr>
          <p:nvPr/>
        </p:nvSpPr>
        <p:spPr bwMode="auto">
          <a:xfrm>
            <a:off x="3505200" y="5486400"/>
            <a:ext cx="533400" cy="304800"/>
          </a:xfrm>
          <a:prstGeom prst="ellipse">
            <a:avLst/>
          </a:prstGeom>
          <a:blipFill dpi="0" rotWithShape="0">
            <a:blip r:embed="rId3"/>
            <a:srcRect/>
            <a:tile tx="0" ty="0" sx="100000" sy="100000" flip="none" algn="tl"/>
          </a:blipFill>
          <a:ln w="9525">
            <a:solidFill>
              <a:schemeClr val="tx2"/>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grpSp>
        <p:nvGrpSpPr>
          <p:cNvPr id="2" name="Group 8"/>
          <p:cNvGrpSpPr>
            <a:grpSpLocks/>
          </p:cNvGrpSpPr>
          <p:nvPr/>
        </p:nvGrpSpPr>
        <p:grpSpPr bwMode="auto">
          <a:xfrm>
            <a:off x="3581400" y="4648200"/>
            <a:ext cx="609600" cy="685800"/>
            <a:chOff x="2256" y="2928"/>
            <a:chExt cx="384" cy="432"/>
          </a:xfrm>
        </p:grpSpPr>
        <p:grpSp>
          <p:nvGrpSpPr>
            <p:cNvPr id="3" name="Group 9"/>
            <p:cNvGrpSpPr>
              <a:grpSpLocks/>
            </p:cNvGrpSpPr>
            <p:nvPr/>
          </p:nvGrpSpPr>
          <p:grpSpPr bwMode="auto">
            <a:xfrm>
              <a:off x="2256" y="2928"/>
              <a:ext cx="144" cy="432"/>
              <a:chOff x="2256" y="2928"/>
              <a:chExt cx="144" cy="432"/>
            </a:xfrm>
          </p:grpSpPr>
          <p:sp>
            <p:nvSpPr>
              <p:cNvPr id="124938" name="Line 10"/>
              <p:cNvSpPr>
                <a:spLocks noChangeShapeType="1"/>
              </p:cNvSpPr>
              <p:nvPr/>
            </p:nvSpPr>
            <p:spPr bwMode="auto">
              <a:xfrm flipV="1">
                <a:off x="2256" y="3216"/>
                <a:ext cx="144" cy="14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39" name="Line 11"/>
              <p:cNvSpPr>
                <a:spLocks noChangeShapeType="1"/>
              </p:cNvSpPr>
              <p:nvPr/>
            </p:nvSpPr>
            <p:spPr bwMode="auto">
              <a:xfrm flipV="1">
                <a:off x="2400" y="2928"/>
                <a:ext cx="0" cy="2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grpSp>
        <p:grpSp>
          <p:nvGrpSpPr>
            <p:cNvPr id="4" name="Group 12"/>
            <p:cNvGrpSpPr>
              <a:grpSpLocks/>
            </p:cNvGrpSpPr>
            <p:nvPr/>
          </p:nvGrpSpPr>
          <p:grpSpPr bwMode="auto">
            <a:xfrm flipH="1">
              <a:off x="2496" y="2928"/>
              <a:ext cx="144" cy="432"/>
              <a:chOff x="2256" y="2928"/>
              <a:chExt cx="144" cy="432"/>
            </a:xfrm>
          </p:grpSpPr>
          <p:sp>
            <p:nvSpPr>
              <p:cNvPr id="124941" name="Line 13"/>
              <p:cNvSpPr>
                <a:spLocks noChangeShapeType="1"/>
              </p:cNvSpPr>
              <p:nvPr/>
            </p:nvSpPr>
            <p:spPr bwMode="auto">
              <a:xfrm flipV="1">
                <a:off x="2256" y="3216"/>
                <a:ext cx="144" cy="14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42" name="Line 14"/>
              <p:cNvSpPr>
                <a:spLocks noChangeShapeType="1"/>
              </p:cNvSpPr>
              <p:nvPr/>
            </p:nvSpPr>
            <p:spPr bwMode="auto">
              <a:xfrm flipV="1">
                <a:off x="2400" y="2928"/>
                <a:ext cx="0" cy="2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grpSp>
      </p:grpSp>
      <p:grpSp>
        <p:nvGrpSpPr>
          <p:cNvPr id="5" name="Group 15"/>
          <p:cNvGrpSpPr>
            <a:grpSpLocks/>
          </p:cNvGrpSpPr>
          <p:nvPr/>
        </p:nvGrpSpPr>
        <p:grpSpPr bwMode="auto">
          <a:xfrm>
            <a:off x="4038600" y="4114800"/>
            <a:ext cx="609600" cy="685800"/>
            <a:chOff x="2256" y="2928"/>
            <a:chExt cx="384" cy="432"/>
          </a:xfrm>
        </p:grpSpPr>
        <p:grpSp>
          <p:nvGrpSpPr>
            <p:cNvPr id="6" name="Group 16"/>
            <p:cNvGrpSpPr>
              <a:grpSpLocks/>
            </p:cNvGrpSpPr>
            <p:nvPr/>
          </p:nvGrpSpPr>
          <p:grpSpPr bwMode="auto">
            <a:xfrm>
              <a:off x="2256" y="2928"/>
              <a:ext cx="144" cy="432"/>
              <a:chOff x="2256" y="2928"/>
              <a:chExt cx="144" cy="432"/>
            </a:xfrm>
          </p:grpSpPr>
          <p:sp>
            <p:nvSpPr>
              <p:cNvPr id="124945" name="Line 17"/>
              <p:cNvSpPr>
                <a:spLocks noChangeShapeType="1"/>
              </p:cNvSpPr>
              <p:nvPr/>
            </p:nvSpPr>
            <p:spPr bwMode="auto">
              <a:xfrm flipV="1">
                <a:off x="2256" y="3216"/>
                <a:ext cx="144" cy="14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46" name="Line 18"/>
              <p:cNvSpPr>
                <a:spLocks noChangeShapeType="1"/>
              </p:cNvSpPr>
              <p:nvPr/>
            </p:nvSpPr>
            <p:spPr bwMode="auto">
              <a:xfrm flipV="1">
                <a:off x="2400" y="2928"/>
                <a:ext cx="0" cy="2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grpSp>
        <p:grpSp>
          <p:nvGrpSpPr>
            <p:cNvPr id="7" name="Group 19"/>
            <p:cNvGrpSpPr>
              <a:grpSpLocks/>
            </p:cNvGrpSpPr>
            <p:nvPr/>
          </p:nvGrpSpPr>
          <p:grpSpPr bwMode="auto">
            <a:xfrm flipH="1">
              <a:off x="2496" y="2928"/>
              <a:ext cx="144" cy="432"/>
              <a:chOff x="2256" y="2928"/>
              <a:chExt cx="144" cy="432"/>
            </a:xfrm>
          </p:grpSpPr>
          <p:sp>
            <p:nvSpPr>
              <p:cNvPr id="124948" name="Line 20"/>
              <p:cNvSpPr>
                <a:spLocks noChangeShapeType="1"/>
              </p:cNvSpPr>
              <p:nvPr/>
            </p:nvSpPr>
            <p:spPr bwMode="auto">
              <a:xfrm flipV="1">
                <a:off x="2256" y="3216"/>
                <a:ext cx="144" cy="14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49" name="Line 21"/>
              <p:cNvSpPr>
                <a:spLocks noChangeShapeType="1"/>
              </p:cNvSpPr>
              <p:nvPr/>
            </p:nvSpPr>
            <p:spPr bwMode="auto">
              <a:xfrm flipV="1">
                <a:off x="2400" y="2928"/>
                <a:ext cx="0" cy="2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grpSp>
      </p:grpSp>
      <p:sp>
        <p:nvSpPr>
          <p:cNvPr id="124950" name="Oval 22"/>
          <p:cNvSpPr>
            <a:spLocks noChangeArrowheads="1"/>
          </p:cNvSpPr>
          <p:nvPr/>
        </p:nvSpPr>
        <p:spPr bwMode="auto">
          <a:xfrm>
            <a:off x="4038600" y="3505200"/>
            <a:ext cx="533400" cy="6096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51" name="Text Box 23"/>
          <p:cNvSpPr txBox="1">
            <a:spLocks noChangeArrowheads="1"/>
          </p:cNvSpPr>
          <p:nvPr/>
        </p:nvSpPr>
        <p:spPr bwMode="auto">
          <a:xfrm>
            <a:off x="2293938" y="4713288"/>
            <a:ext cx="1058862"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latin typeface="Arial" pitchFamily="34" charset="0"/>
              </a:rPr>
              <a:t>1° Ab</a:t>
            </a:r>
          </a:p>
        </p:txBody>
      </p:sp>
      <p:sp>
        <p:nvSpPr>
          <p:cNvPr id="124952" name="Text Box 24"/>
          <p:cNvSpPr txBox="1">
            <a:spLocks noChangeArrowheads="1"/>
          </p:cNvSpPr>
          <p:nvPr/>
        </p:nvSpPr>
        <p:spPr bwMode="auto">
          <a:xfrm>
            <a:off x="4732338" y="4129088"/>
            <a:ext cx="1058862"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latin typeface="Arial" pitchFamily="34" charset="0"/>
              </a:rPr>
              <a:t>2° Ab</a:t>
            </a:r>
          </a:p>
        </p:txBody>
      </p:sp>
      <p:sp>
        <p:nvSpPr>
          <p:cNvPr id="124953" name="Text Box 25"/>
          <p:cNvSpPr txBox="1">
            <a:spLocks noChangeArrowheads="1"/>
          </p:cNvSpPr>
          <p:nvPr/>
        </p:nvSpPr>
        <p:spPr bwMode="auto">
          <a:xfrm>
            <a:off x="4327525" y="5322888"/>
            <a:ext cx="22844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latin typeface="Arial" pitchFamily="34" charset="0"/>
              </a:rPr>
              <a:t>target protein</a:t>
            </a:r>
          </a:p>
        </p:txBody>
      </p:sp>
      <p:sp>
        <p:nvSpPr>
          <p:cNvPr id="124954" name="Text Box 26"/>
          <p:cNvSpPr txBox="1">
            <a:spLocks noChangeArrowheads="1"/>
          </p:cNvSpPr>
          <p:nvPr/>
        </p:nvSpPr>
        <p:spPr bwMode="auto">
          <a:xfrm>
            <a:off x="7146925" y="5551488"/>
            <a:ext cx="11541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latin typeface="Arial" pitchFamily="34" charset="0"/>
              </a:rPr>
              <a:t>matrix</a:t>
            </a:r>
          </a:p>
        </p:txBody>
      </p:sp>
      <p:sp>
        <p:nvSpPr>
          <p:cNvPr id="124955" name="Text Box 27"/>
          <p:cNvSpPr txBox="1">
            <a:spLocks noChangeArrowheads="1"/>
          </p:cNvSpPr>
          <p:nvPr/>
        </p:nvSpPr>
        <p:spPr bwMode="auto">
          <a:xfrm>
            <a:off x="4937125" y="3570288"/>
            <a:ext cx="27797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latin typeface="Arial" pitchFamily="34" charset="0"/>
              </a:rPr>
              <a:t>reporter enzyme</a:t>
            </a:r>
          </a:p>
        </p:txBody>
      </p:sp>
      <p:sp>
        <p:nvSpPr>
          <p:cNvPr id="124956" name="Arc 28"/>
          <p:cNvSpPr>
            <a:spLocks/>
          </p:cNvSpPr>
          <p:nvPr/>
        </p:nvSpPr>
        <p:spPr bwMode="auto">
          <a:xfrm rot="16200000" flipH="1">
            <a:off x="4110832" y="2061368"/>
            <a:ext cx="609600" cy="2430463"/>
          </a:xfrm>
          <a:custGeom>
            <a:avLst/>
            <a:gdLst>
              <a:gd name="G0" fmla="+- 0 0 0"/>
              <a:gd name="G1" fmla="+- 21600 0 0"/>
              <a:gd name="G2" fmla="+- 21600 0 0"/>
              <a:gd name="T0" fmla="*/ 0 w 21600"/>
              <a:gd name="T1" fmla="*/ 0 h 43047"/>
              <a:gd name="T2" fmla="*/ 2558 w 21600"/>
              <a:gd name="T3" fmla="*/ 43047 h 43047"/>
              <a:gd name="T4" fmla="*/ 0 w 21600"/>
              <a:gd name="T5" fmla="*/ 21600 h 43047"/>
            </a:gdLst>
            <a:ahLst/>
            <a:cxnLst>
              <a:cxn ang="0">
                <a:pos x="T0" y="T1"/>
              </a:cxn>
              <a:cxn ang="0">
                <a:pos x="T2" y="T3"/>
              </a:cxn>
              <a:cxn ang="0">
                <a:pos x="T4" y="T5"/>
              </a:cxn>
            </a:cxnLst>
            <a:rect l="0" t="0" r="r" b="b"/>
            <a:pathLst>
              <a:path w="21600" h="43047" fill="none" extrusionOk="0">
                <a:moveTo>
                  <a:pt x="0" y="0"/>
                </a:moveTo>
                <a:cubicBezTo>
                  <a:pt x="11929" y="0"/>
                  <a:pt x="21600" y="9670"/>
                  <a:pt x="21600" y="21600"/>
                </a:cubicBezTo>
                <a:cubicBezTo>
                  <a:pt x="21600" y="32539"/>
                  <a:pt x="13420" y="41752"/>
                  <a:pt x="2558" y="43047"/>
                </a:cubicBezTo>
              </a:path>
              <a:path w="21600" h="43047" stroke="0" extrusionOk="0">
                <a:moveTo>
                  <a:pt x="0" y="0"/>
                </a:moveTo>
                <a:cubicBezTo>
                  <a:pt x="11929" y="0"/>
                  <a:pt x="21600" y="9670"/>
                  <a:pt x="21600" y="21600"/>
                </a:cubicBezTo>
                <a:cubicBezTo>
                  <a:pt x="21600" y="32539"/>
                  <a:pt x="13420" y="41752"/>
                  <a:pt x="2558" y="43047"/>
                </a:cubicBezTo>
                <a:lnTo>
                  <a:pt x="0" y="21600"/>
                </a:lnTo>
                <a:close/>
              </a:path>
            </a:pathLst>
          </a:custGeom>
          <a:noFill/>
          <a:ln w="38100">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it-IT"/>
          </a:p>
        </p:txBody>
      </p:sp>
      <p:sp>
        <p:nvSpPr>
          <p:cNvPr id="124957" name="Text Box 29"/>
          <p:cNvSpPr txBox="1">
            <a:spLocks noChangeArrowheads="1"/>
          </p:cNvSpPr>
          <p:nvPr/>
        </p:nvSpPr>
        <p:spPr bwMode="auto">
          <a:xfrm>
            <a:off x="2041525" y="2351088"/>
            <a:ext cx="16494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latin typeface="Arial" pitchFamily="34" charset="0"/>
              </a:rPr>
              <a:t>substrate</a:t>
            </a:r>
          </a:p>
        </p:txBody>
      </p:sp>
      <p:sp>
        <p:nvSpPr>
          <p:cNvPr id="124958" name="Text Box 30"/>
          <p:cNvSpPr txBox="1">
            <a:spLocks noChangeArrowheads="1"/>
          </p:cNvSpPr>
          <p:nvPr/>
        </p:nvSpPr>
        <p:spPr bwMode="auto">
          <a:xfrm>
            <a:off x="5394325" y="2122488"/>
            <a:ext cx="18288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800">
                <a:latin typeface="Arial" pitchFamily="34" charset="0"/>
              </a:rPr>
              <a:t>detectable</a:t>
            </a:r>
          </a:p>
          <a:p>
            <a:pPr eaLnBrk="0" hangingPunct="0"/>
            <a:r>
              <a:rPr lang="en-US" altLang="en-US" sz="2800">
                <a:latin typeface="Arial" pitchFamily="34" charset="0"/>
              </a:rPr>
              <a:t>product</a:t>
            </a:r>
          </a:p>
        </p:txBody>
      </p:sp>
    </p:spTree>
    <p:extLst>
      <p:ext uri="{BB962C8B-B14F-4D97-AF65-F5344CB8AC3E}">
        <p14:creationId xmlns:p14="http://schemas.microsoft.com/office/powerpoint/2010/main" xmlns="" val="35050177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47750" y="628650"/>
            <a:ext cx="7048500" cy="5600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365125" y="285728"/>
            <a:ext cx="8778875" cy="24929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defRPr/>
            </a:pPr>
            <a:r>
              <a:rPr lang="it-IT" altLang="it-IT" sz="2800" b="1" i="1" dirty="0"/>
              <a:t>The </a:t>
            </a:r>
            <a:r>
              <a:rPr lang="it-IT" altLang="it-IT" sz="2800" b="1" i="1" dirty="0" err="1"/>
              <a:t>infection</a:t>
            </a:r>
            <a:r>
              <a:rPr lang="it-IT" altLang="it-IT" sz="2800" b="1" i="1" dirty="0"/>
              <a:t> </a:t>
            </a:r>
            <a:r>
              <a:rPr lang="it-IT" altLang="it-IT" sz="2800" b="1" i="1" dirty="0" err="1"/>
              <a:t>process</a:t>
            </a:r>
            <a:r>
              <a:rPr lang="it-IT" altLang="it-IT" sz="2800" b="1" i="1" dirty="0"/>
              <a:t> </a:t>
            </a:r>
            <a:r>
              <a:rPr lang="it-IT" altLang="it-IT" sz="2800" b="1" i="1" dirty="0" err="1"/>
              <a:t>is</a:t>
            </a:r>
            <a:r>
              <a:rPr lang="it-IT" altLang="it-IT" sz="2800" b="1" i="1" dirty="0"/>
              <a:t> </a:t>
            </a:r>
            <a:r>
              <a:rPr lang="it-IT" altLang="it-IT" sz="2800" b="1" i="1" dirty="0" err="1"/>
              <a:t>about</a:t>
            </a:r>
            <a:r>
              <a:rPr lang="it-IT" altLang="it-IT" sz="2800" b="1" i="1" dirty="0"/>
              <a:t> </a:t>
            </a:r>
            <a:r>
              <a:rPr lang="it-IT" altLang="it-IT" sz="2800" b="1" i="1" dirty="0" err="1"/>
              <a:t>thousand</a:t>
            </a:r>
            <a:r>
              <a:rPr lang="it-IT" altLang="it-IT" sz="2800" b="1" i="1" dirty="0"/>
              <a:t> </a:t>
            </a:r>
            <a:r>
              <a:rPr lang="it-IT" altLang="it-IT" sz="2800" b="1" i="1" dirty="0" err="1"/>
              <a:t>times</a:t>
            </a:r>
            <a:r>
              <a:rPr lang="it-IT" altLang="it-IT" sz="2800" b="1" i="1" dirty="0"/>
              <a:t> more </a:t>
            </a:r>
            <a:r>
              <a:rPr lang="it-IT" altLang="it-IT" sz="2800" b="1" i="1" dirty="0" err="1"/>
              <a:t>efficienct</a:t>
            </a:r>
            <a:r>
              <a:rPr lang="it-IT" altLang="it-IT" sz="2800" b="1" i="1" dirty="0"/>
              <a:t> </a:t>
            </a:r>
            <a:r>
              <a:rPr lang="it-IT" altLang="it-IT" sz="2800" b="1" i="1" dirty="0" err="1"/>
              <a:t>than</a:t>
            </a:r>
            <a:r>
              <a:rPr lang="it-IT" altLang="it-IT" sz="2800" b="1" i="1" dirty="0"/>
              <a:t> </a:t>
            </a:r>
            <a:r>
              <a:rPr lang="it-IT" altLang="it-IT" sz="2800" b="1" i="1" dirty="0" err="1"/>
              <a:t>transformation</a:t>
            </a:r>
            <a:r>
              <a:rPr lang="it-IT" altLang="it-IT" sz="2800" b="1" i="1" dirty="0"/>
              <a:t> with </a:t>
            </a:r>
            <a:r>
              <a:rPr lang="it-IT" altLang="it-IT" sz="2800" b="1" i="1" dirty="0" err="1"/>
              <a:t>plasmid</a:t>
            </a:r>
            <a:r>
              <a:rPr lang="it-IT" altLang="it-IT" sz="2800" b="1" i="1" dirty="0"/>
              <a:t> </a:t>
            </a:r>
            <a:r>
              <a:rPr lang="it-IT" altLang="it-IT" sz="2800" b="1" i="1" dirty="0" err="1"/>
              <a:t>vectors</a:t>
            </a:r>
            <a:r>
              <a:rPr lang="it-IT" altLang="it-IT" sz="2800" b="1" i="1" dirty="0"/>
              <a:t>.</a:t>
            </a:r>
          </a:p>
          <a:p>
            <a:pPr>
              <a:defRPr/>
            </a:pPr>
            <a:endParaRPr lang="it-IT" altLang="it-IT" sz="2800" b="1" i="1" dirty="0">
              <a:effectLst>
                <a:outerShdw blurRad="38100" dist="38100" dir="2700000" algn="tl">
                  <a:srgbClr val="C0C0C0"/>
                </a:outerShdw>
              </a:effectLst>
            </a:endParaRPr>
          </a:p>
          <a:p>
            <a:pPr>
              <a:defRPr/>
            </a:pPr>
            <a:r>
              <a:rPr lang="it-IT" altLang="it-IT" sz="2400" b="1" u="sng" dirty="0"/>
              <a:t>10</a:t>
            </a:r>
            <a:r>
              <a:rPr lang="it-IT" altLang="it-IT" sz="2400" b="1" u="sng" baseline="30000" dirty="0"/>
              <a:t>6</a:t>
            </a:r>
            <a:r>
              <a:rPr lang="it-IT" altLang="it-IT" sz="2400" b="1" u="sng" dirty="0"/>
              <a:t> </a:t>
            </a:r>
            <a:r>
              <a:rPr lang="it-IT" altLang="it-IT" sz="2400" b="1" dirty="0" err="1"/>
              <a:t>tansformed</a:t>
            </a:r>
            <a:r>
              <a:rPr lang="it-IT" altLang="it-IT" sz="2400" b="1" dirty="0"/>
              <a:t> </a:t>
            </a:r>
            <a:r>
              <a:rPr lang="it-IT" altLang="it-IT" sz="2400" b="1" dirty="0" err="1"/>
              <a:t>colonies</a:t>
            </a:r>
            <a:r>
              <a:rPr lang="it-IT" altLang="it-IT" sz="2400" b="1" dirty="0"/>
              <a:t> per </a:t>
            </a:r>
            <a:r>
              <a:rPr lang="it-IT" altLang="it-IT" sz="2400" b="1" dirty="0" err="1"/>
              <a:t>microgram</a:t>
            </a:r>
            <a:r>
              <a:rPr lang="it-IT" altLang="it-IT" sz="2400" b="1" dirty="0"/>
              <a:t> of </a:t>
            </a:r>
            <a:r>
              <a:rPr lang="it-IT" altLang="it-IT" sz="2400" b="1" u="sng" dirty="0" err="1"/>
              <a:t>plasmid</a:t>
            </a:r>
            <a:r>
              <a:rPr lang="it-IT" altLang="it-IT" sz="2400" b="1" u="sng" dirty="0"/>
              <a:t> </a:t>
            </a:r>
            <a:r>
              <a:rPr lang="it-IT" altLang="it-IT" sz="2400" b="1" u="sng" dirty="0" err="1"/>
              <a:t>vector</a:t>
            </a:r>
            <a:endParaRPr lang="it-IT" altLang="it-IT" sz="2400" b="1" u="sng" dirty="0"/>
          </a:p>
          <a:p>
            <a:pPr>
              <a:defRPr/>
            </a:pPr>
            <a:endParaRPr lang="it-IT" altLang="it-IT" sz="2400" b="1" dirty="0"/>
          </a:p>
          <a:p>
            <a:pPr>
              <a:defRPr/>
            </a:pPr>
            <a:r>
              <a:rPr lang="it-IT" altLang="it-IT" sz="2400" b="1" u="sng" dirty="0"/>
              <a:t>10</a:t>
            </a:r>
            <a:r>
              <a:rPr lang="it-IT" altLang="it-IT" sz="2400" b="1" u="sng" baseline="30000" dirty="0"/>
              <a:t>9 </a:t>
            </a:r>
            <a:r>
              <a:rPr lang="it-IT" altLang="it-IT" sz="2400" b="1" dirty="0" err="1"/>
              <a:t>plaques</a:t>
            </a:r>
            <a:r>
              <a:rPr lang="it-IT" altLang="it-IT" sz="2400" b="1" dirty="0"/>
              <a:t> per </a:t>
            </a:r>
            <a:r>
              <a:rPr lang="it-IT" altLang="it-IT" sz="2400" b="1" dirty="0" err="1"/>
              <a:t>microgram</a:t>
            </a:r>
            <a:r>
              <a:rPr lang="it-IT" altLang="it-IT" sz="2400" b="1" dirty="0"/>
              <a:t> of </a:t>
            </a:r>
            <a:r>
              <a:rPr lang="it-IT" altLang="it-IT" sz="2400" b="1" dirty="0" err="1"/>
              <a:t>recombinant</a:t>
            </a:r>
            <a:r>
              <a:rPr lang="it-IT" altLang="it-IT" sz="2400" b="1" dirty="0"/>
              <a:t>  </a:t>
            </a:r>
            <a:r>
              <a:rPr lang="it-IT" altLang="it-IT" sz="2400" b="1" u="sng" dirty="0"/>
              <a:t>Lambda </a:t>
            </a:r>
            <a:r>
              <a:rPr lang="it-IT" altLang="it-IT" sz="2400" b="1" u="sng" dirty="0" err="1"/>
              <a:t>vector</a:t>
            </a:r>
            <a:endParaRPr lang="en-GB" altLang="it-IT" sz="2400" b="1" u="sng" dirty="0"/>
          </a:p>
        </p:txBody>
      </p:sp>
      <p:pic>
        <p:nvPicPr>
          <p:cNvPr id="55300" name="Picture 4" descr="What is a bacterial colony? | Socratic"/>
          <p:cNvPicPr>
            <a:picLocks noChangeAspect="1" noChangeArrowheads="1"/>
          </p:cNvPicPr>
          <p:nvPr/>
        </p:nvPicPr>
        <p:blipFill>
          <a:blip r:embed="rId2"/>
          <a:srcRect/>
          <a:stretch>
            <a:fillRect/>
          </a:stretch>
        </p:blipFill>
        <p:spPr bwMode="auto">
          <a:xfrm>
            <a:off x="1000100" y="2928938"/>
            <a:ext cx="3671934" cy="3071830"/>
          </a:xfrm>
          <a:prstGeom prst="rect">
            <a:avLst/>
          </a:prstGeom>
          <a:noFill/>
        </p:spPr>
      </p:pic>
      <p:sp>
        <p:nvSpPr>
          <p:cNvPr id="5" name="TextBox 4"/>
          <p:cNvSpPr txBox="1"/>
          <p:nvPr/>
        </p:nvSpPr>
        <p:spPr>
          <a:xfrm>
            <a:off x="2285984" y="6072206"/>
            <a:ext cx="1889043" cy="369332"/>
          </a:xfrm>
          <a:prstGeom prst="rect">
            <a:avLst/>
          </a:prstGeom>
          <a:noFill/>
        </p:spPr>
        <p:txBody>
          <a:bodyPr wrap="none" rtlCol="0">
            <a:spAutoFit/>
          </a:bodyPr>
          <a:lstStyle/>
          <a:p>
            <a:r>
              <a:rPr lang="en-US" b="1" dirty="0" smtClean="0"/>
              <a:t>Bacterial Colonies</a:t>
            </a:r>
            <a:endParaRPr lang="en-IN" b="1" dirty="0"/>
          </a:p>
        </p:txBody>
      </p:sp>
      <p:sp>
        <p:nvSpPr>
          <p:cNvPr id="6" name="TextBox 5"/>
          <p:cNvSpPr txBox="1"/>
          <p:nvPr/>
        </p:nvSpPr>
        <p:spPr>
          <a:xfrm>
            <a:off x="5357818" y="6072206"/>
            <a:ext cx="1332160" cy="369332"/>
          </a:xfrm>
          <a:prstGeom prst="rect">
            <a:avLst/>
          </a:prstGeom>
          <a:noFill/>
        </p:spPr>
        <p:txBody>
          <a:bodyPr wrap="none" rtlCol="0">
            <a:spAutoFit/>
          </a:bodyPr>
          <a:lstStyle/>
          <a:p>
            <a:r>
              <a:rPr lang="en-US" b="1" dirty="0" smtClean="0"/>
              <a:t>Viral Plaque</a:t>
            </a:r>
            <a:endParaRPr lang="en-IN" b="1" dirty="0"/>
          </a:p>
        </p:txBody>
      </p:sp>
      <p:pic>
        <p:nvPicPr>
          <p:cNvPr id="54274" name="Picture 2" descr="Plaque Assay For Screening Viral Concentrates for Bacteriophage"/>
          <p:cNvPicPr>
            <a:picLocks noChangeAspect="1" noChangeArrowheads="1"/>
          </p:cNvPicPr>
          <p:nvPr/>
        </p:nvPicPr>
        <p:blipFill>
          <a:blip r:embed="rId3"/>
          <a:srcRect/>
          <a:stretch>
            <a:fillRect/>
          </a:stretch>
        </p:blipFill>
        <p:spPr bwMode="auto">
          <a:xfrm>
            <a:off x="4786314" y="2928934"/>
            <a:ext cx="3357586" cy="3071834"/>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l="30000" t="15814" r="28889" b="9767"/>
          <a:stretch>
            <a:fillRect/>
          </a:stretch>
        </p:blipFill>
        <p:spPr bwMode="auto">
          <a:xfrm>
            <a:off x="0" y="762000"/>
            <a:ext cx="4857752" cy="6096000"/>
          </a:xfrm>
          <a:prstGeom prst="rect">
            <a:avLst/>
          </a:prstGeom>
          <a:noFill/>
          <a:ln w="9525">
            <a:noFill/>
            <a:miter lim="800000"/>
            <a:headEnd/>
            <a:tailEnd/>
          </a:ln>
        </p:spPr>
      </p:pic>
      <p:sp>
        <p:nvSpPr>
          <p:cNvPr id="5" name="Rectangle 4"/>
          <p:cNvSpPr/>
          <p:nvPr/>
        </p:nvSpPr>
        <p:spPr>
          <a:xfrm>
            <a:off x="0" y="0"/>
            <a:ext cx="4500562" cy="830997"/>
          </a:xfrm>
          <a:prstGeom prst="rect">
            <a:avLst/>
          </a:prstGeom>
        </p:spPr>
        <p:txBody>
          <a:bodyPr wrap="square">
            <a:spAutoFit/>
          </a:bodyPr>
          <a:lstStyle/>
          <a:p>
            <a:pPr lvl="0" algn="ctr">
              <a:spcBef>
                <a:spcPct val="0"/>
              </a:spcBef>
              <a:defRPr/>
            </a:pPr>
            <a:r>
              <a:rPr lang="en-US" sz="2400" dirty="0"/>
              <a:t>Lambda Phage</a:t>
            </a:r>
          </a:p>
          <a:p>
            <a:pPr lvl="0" algn="ctr">
              <a:spcBef>
                <a:spcPct val="0"/>
              </a:spcBef>
              <a:defRPr/>
            </a:pPr>
            <a:r>
              <a:rPr lang="en-US" sz="2400" dirty="0"/>
              <a:t>49kb, linear, </a:t>
            </a:r>
            <a:r>
              <a:rPr lang="en-US" sz="2400" dirty="0" err="1"/>
              <a:t>dsDNA</a:t>
            </a:r>
            <a:endParaRPr lang="en-US" sz="2400" dirty="0"/>
          </a:p>
        </p:txBody>
      </p:sp>
      <p:pic>
        <p:nvPicPr>
          <p:cNvPr id="53250" name="Picture 2" descr="Figure 7-11. Assembly of bacteriophage λ virions."/>
          <p:cNvPicPr>
            <a:picLocks noChangeAspect="1" noChangeArrowheads="1"/>
          </p:cNvPicPr>
          <p:nvPr/>
        </p:nvPicPr>
        <p:blipFill>
          <a:blip r:embed="rId4"/>
          <a:srcRect/>
          <a:stretch>
            <a:fillRect/>
          </a:stretch>
        </p:blipFill>
        <p:spPr bwMode="auto">
          <a:xfrm>
            <a:off x="5000628" y="571480"/>
            <a:ext cx="3857652" cy="5943601"/>
          </a:xfrm>
          <a:prstGeom prst="rect">
            <a:avLst/>
          </a:prstGeom>
          <a:noFill/>
        </p:spPr>
      </p:pic>
      <p:sp>
        <p:nvSpPr>
          <p:cNvPr id="6" name="Rectangle 5"/>
          <p:cNvSpPr/>
          <p:nvPr/>
        </p:nvSpPr>
        <p:spPr>
          <a:xfrm>
            <a:off x="4286248" y="0"/>
            <a:ext cx="4679999" cy="461665"/>
          </a:xfrm>
          <a:prstGeom prst="rect">
            <a:avLst/>
          </a:prstGeom>
        </p:spPr>
        <p:txBody>
          <a:bodyPr wrap="none">
            <a:spAutoFit/>
          </a:bodyPr>
          <a:lstStyle/>
          <a:p>
            <a:r>
              <a:rPr lang="en-IN" sz="2400" dirty="0" smtClean="0"/>
              <a:t>Assembly of </a:t>
            </a:r>
            <a:r>
              <a:rPr lang="en-IN" sz="2400" dirty="0" err="1" smtClean="0"/>
              <a:t>bacteriophage</a:t>
            </a:r>
            <a:r>
              <a:rPr lang="en-IN" sz="2400" dirty="0" smtClean="0"/>
              <a:t> λ </a:t>
            </a:r>
            <a:r>
              <a:rPr lang="en-IN" sz="2400" dirty="0" err="1" smtClean="0"/>
              <a:t>virions</a:t>
            </a:r>
            <a:endParaRPr lang="en-IN"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29718" cy="1143000"/>
          </a:xfrm>
        </p:spPr>
        <p:txBody>
          <a:bodyPr>
            <a:noAutofit/>
          </a:bodyPr>
          <a:lstStyle/>
          <a:p>
            <a:r>
              <a:rPr lang="en-US" sz="3200" dirty="0" smtClean="0"/>
              <a:t>Cloning Vectors based on Lambda Phage</a:t>
            </a:r>
            <a:br>
              <a:rPr lang="en-US" sz="3200" dirty="0" smtClean="0"/>
            </a:br>
            <a:r>
              <a:rPr lang="en-US" sz="2400" b="1" dirty="0" smtClean="0">
                <a:solidFill>
                  <a:srgbClr val="FF0000"/>
                </a:solidFill>
              </a:rPr>
              <a:t>Problem-</a:t>
            </a:r>
            <a:r>
              <a:rPr lang="en-US" altLang="it-IT" sz="2400" dirty="0" smtClean="0">
                <a:solidFill>
                  <a:srgbClr val="FF0000"/>
                </a:solidFill>
              </a:rPr>
              <a:t>Packaging efficiency 78%-105% of the lambda genome.</a:t>
            </a:r>
            <a:r>
              <a:rPr lang="en-US" altLang="it-IT" sz="2800" dirty="0" smtClean="0">
                <a:solidFill>
                  <a:srgbClr val="FF0000"/>
                </a:solidFill>
              </a:rPr>
              <a:t/>
            </a:r>
            <a:br>
              <a:rPr lang="en-US" altLang="it-IT" sz="2800" dirty="0" smtClean="0">
                <a:solidFill>
                  <a:srgbClr val="FF0000"/>
                </a:solidFill>
              </a:rPr>
            </a:br>
            <a:endParaRPr lang="en-US" sz="2800" dirty="0">
              <a:solidFill>
                <a:srgbClr val="FF0000"/>
              </a:solidFill>
            </a:endParaRPr>
          </a:p>
        </p:txBody>
      </p:sp>
      <p:pic>
        <p:nvPicPr>
          <p:cNvPr id="10242" name="Picture 2"/>
          <p:cNvPicPr>
            <a:picLocks noChangeAspect="1" noChangeArrowheads="1"/>
          </p:cNvPicPr>
          <p:nvPr/>
        </p:nvPicPr>
        <p:blipFill>
          <a:blip r:embed="rId2" cstate="print"/>
          <a:srcRect l="24445" t="36279" r="28333" b="16279"/>
          <a:stretch>
            <a:fillRect/>
          </a:stretch>
        </p:blipFill>
        <p:spPr bwMode="auto">
          <a:xfrm>
            <a:off x="214282" y="1071546"/>
            <a:ext cx="8929718" cy="5214974"/>
          </a:xfrm>
          <a:prstGeom prst="rect">
            <a:avLst/>
          </a:prstGeom>
          <a:noFill/>
          <a:ln w="9525">
            <a:noFill/>
            <a:miter lim="800000"/>
            <a:headEnd/>
            <a:tailEnd/>
          </a:ln>
        </p:spPr>
      </p:pic>
      <p:sp>
        <p:nvSpPr>
          <p:cNvPr id="4" name="Rectangle 3"/>
          <p:cNvSpPr/>
          <p:nvPr/>
        </p:nvSpPr>
        <p:spPr>
          <a:xfrm>
            <a:off x="4572000" y="3929066"/>
            <a:ext cx="3643338" cy="369332"/>
          </a:xfrm>
          <a:prstGeom prst="rect">
            <a:avLst/>
          </a:prstGeom>
        </p:spPr>
        <p:txBody>
          <a:bodyPr wrap="square">
            <a:spAutoFit/>
          </a:bodyPr>
          <a:lstStyle/>
          <a:p>
            <a:r>
              <a:rPr lang="en-US" b="1" dirty="0" smtClean="0">
                <a:solidFill>
                  <a:srgbClr val="FF0000"/>
                </a:solidFill>
              </a:rPr>
              <a:t>Problem- Multiple Restriction Sites</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l="27778" t="68837" r="35556" b="6977"/>
          <a:stretch>
            <a:fillRect/>
          </a:stretch>
        </p:blipFill>
        <p:spPr bwMode="auto">
          <a:xfrm>
            <a:off x="381000" y="228600"/>
            <a:ext cx="8153400" cy="1981200"/>
          </a:xfrm>
          <a:prstGeom prst="rect">
            <a:avLst/>
          </a:prstGeom>
          <a:noFill/>
          <a:ln w="9525">
            <a:noFill/>
            <a:miter lim="800000"/>
            <a:headEnd/>
            <a:tailEnd/>
          </a:ln>
        </p:spPr>
      </p:pic>
      <p:sp>
        <p:nvSpPr>
          <p:cNvPr id="5" name="Rectangle 4"/>
          <p:cNvSpPr/>
          <p:nvPr/>
        </p:nvSpPr>
        <p:spPr>
          <a:xfrm>
            <a:off x="4286248" y="500042"/>
            <a:ext cx="1643074" cy="1357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4" cstate="print"/>
          <a:srcRect/>
          <a:stretch>
            <a:fillRect/>
          </a:stretch>
        </p:blipFill>
        <p:spPr bwMode="auto">
          <a:xfrm>
            <a:off x="2057400" y="2449784"/>
            <a:ext cx="5257800" cy="4408216"/>
          </a:xfrm>
          <a:prstGeom prst="rect">
            <a:avLst/>
          </a:prstGeom>
          <a:noFill/>
          <a:ln w="9525">
            <a:noFill/>
            <a:miter lim="800000"/>
            <a:headEnd/>
            <a:tailEnd/>
          </a:ln>
        </p:spPr>
      </p:pic>
      <p:sp>
        <p:nvSpPr>
          <p:cNvPr id="7" name="TextBox 6"/>
          <p:cNvSpPr txBox="1"/>
          <p:nvPr/>
        </p:nvSpPr>
        <p:spPr>
          <a:xfrm>
            <a:off x="6248400" y="1600200"/>
            <a:ext cx="1524000" cy="338554"/>
          </a:xfrm>
          <a:prstGeom prst="rect">
            <a:avLst/>
          </a:prstGeom>
          <a:noFill/>
        </p:spPr>
        <p:txBody>
          <a:bodyPr wrap="square" rtlCol="0">
            <a:spAutoFit/>
          </a:bodyPr>
          <a:lstStyle/>
          <a:p>
            <a:r>
              <a:rPr lang="en-US" sz="1600" dirty="0" smtClean="0"/>
              <a:t>Deleted region</a:t>
            </a:r>
            <a:endParaRPr lang="en-US" sz="1600" dirty="0"/>
          </a:p>
        </p:txBody>
      </p:sp>
      <p:sp>
        <p:nvSpPr>
          <p:cNvPr id="6" name="Rectangle 5"/>
          <p:cNvSpPr/>
          <p:nvPr/>
        </p:nvSpPr>
        <p:spPr>
          <a:xfrm>
            <a:off x="214314" y="1"/>
            <a:ext cx="8858280" cy="461665"/>
          </a:xfrm>
          <a:prstGeom prst="rect">
            <a:avLst/>
          </a:prstGeom>
        </p:spPr>
        <p:txBody>
          <a:bodyPr wrap="square">
            <a:spAutoFit/>
          </a:bodyPr>
          <a:lstStyle/>
          <a:p>
            <a:r>
              <a:rPr lang="en-IN" sz="2400" b="1" i="1" dirty="0" smtClean="0"/>
              <a:t>Segments of the L genome can be deleted without impairing viability</a:t>
            </a:r>
            <a:endParaRPr lang="en-IN"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srcRect l="14056" t="30769" r="39092" b="15385"/>
          <a:stretch>
            <a:fillRect/>
          </a:stretch>
        </p:blipFill>
        <p:spPr bwMode="auto">
          <a:xfrm>
            <a:off x="304800" y="457200"/>
            <a:ext cx="8210938"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TotalTime>
  <Words>1786</Words>
  <Application>Microsoft Office PowerPoint</Application>
  <PresentationFormat>On-screen Show (4:3)</PresentationFormat>
  <Paragraphs>237</Paragraphs>
  <Slides>46</Slides>
  <Notes>14</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Lecture 8</vt:lpstr>
      <vt:lpstr>Bacteriophage</vt:lpstr>
      <vt:lpstr>Slide 3</vt:lpstr>
      <vt:lpstr>Lytic Life Cycle</vt:lpstr>
      <vt:lpstr>Slide 5</vt:lpstr>
      <vt:lpstr>Slide 6</vt:lpstr>
      <vt:lpstr>Cloning Vectors based on Lambda Phage Problem-Packaging efficiency 78%-105% of the lambda genome. </vt:lpstr>
      <vt:lpstr>Slide 8</vt:lpstr>
      <vt:lpstr>Slide 9</vt:lpstr>
      <vt:lpstr>Lambda Insertion Vectors</vt:lpstr>
      <vt:lpstr>Lambda Replacement Vectors</vt:lpstr>
      <vt:lpstr>Construction of a genomic library of human DNA in a bacteriophage λ vector.</vt:lpstr>
      <vt:lpstr>Strategies for selection of recombinant phages</vt:lpstr>
      <vt:lpstr>The need for vectors with larger inserts Genomic Libraries</vt:lpstr>
      <vt:lpstr>Slide 15</vt:lpstr>
      <vt:lpstr>Slide 16</vt:lpstr>
      <vt:lpstr>Slide 17</vt:lpstr>
      <vt:lpstr>Cosmids-Long DNA fragments can be cloned using a cosmid</vt:lpstr>
      <vt:lpstr>Slide 19</vt:lpstr>
      <vt:lpstr>Slide 20</vt:lpstr>
      <vt:lpstr>In-vitro packaging</vt:lpstr>
      <vt:lpstr>The packaged phage particles are infectious</vt:lpstr>
      <vt:lpstr>Other vectors</vt:lpstr>
      <vt:lpstr>Slide 24</vt:lpstr>
      <vt:lpstr>Slide 25</vt:lpstr>
      <vt:lpstr>M13 as cloning vector-Advantages</vt:lpstr>
      <vt:lpstr>M13 cloning vectors</vt:lpstr>
      <vt:lpstr>Phagemids: plasmid/M13 hybrids</vt:lpstr>
      <vt:lpstr>Slide 29</vt:lpstr>
      <vt:lpstr>Slide 30</vt:lpstr>
      <vt:lpstr>Slide 31</vt:lpstr>
      <vt:lpstr>BACs: Bacterial Artificial Chromosomes</vt:lpstr>
      <vt:lpstr>General BAC vector</vt:lpstr>
      <vt:lpstr>YACs: Yeast Artificial Chromosomes</vt:lpstr>
      <vt:lpstr>Slide 35</vt:lpstr>
      <vt:lpstr>Slide 36</vt:lpstr>
      <vt:lpstr>Slide 37</vt:lpstr>
      <vt:lpstr>Slide 38</vt:lpstr>
      <vt:lpstr>Slide 39</vt:lpstr>
      <vt:lpstr>Slide 40</vt:lpstr>
      <vt:lpstr>Slide 41</vt:lpstr>
      <vt:lpstr>Slide 42</vt:lpstr>
      <vt:lpstr>Immunological Screening</vt:lpstr>
      <vt:lpstr> Immunological Screen</vt:lpstr>
      <vt:lpstr>Immunological Screen of Library</vt:lpstr>
      <vt:lpstr>Slide 46</vt:lpstr>
    </vt:vector>
  </TitlesOfParts>
  <Company>IIT Delhi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8</dc:title>
  <dc:creator>admin</dc:creator>
  <cp:lastModifiedBy>admin</cp:lastModifiedBy>
  <cp:revision>11</cp:revision>
  <dcterms:created xsi:type="dcterms:W3CDTF">2020-10-19T16:16:10Z</dcterms:created>
  <dcterms:modified xsi:type="dcterms:W3CDTF">2020-10-27T03:06:11Z</dcterms:modified>
</cp:coreProperties>
</file>